
<file path=[Content_Types].xml><?xml version="1.0" encoding="utf-8"?>
<Types xmlns="http://schemas.openxmlformats.org/package/2006/content-types">
  <Default Extension="png" ContentType="image/png"/>
  <Default Extension="emf" ContentType="image/x-emf"/>
  <Default Extension="w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6"/>
  </p:notesMasterIdLst>
  <p:handoutMasterIdLst>
    <p:handoutMasterId r:id="rId17"/>
  </p:handoutMasterIdLst>
  <p:sldIdLst>
    <p:sldId id="419" r:id="rId2"/>
    <p:sldId id="415" r:id="rId3"/>
    <p:sldId id="409" r:id="rId4"/>
    <p:sldId id="410" r:id="rId5"/>
    <p:sldId id="416" r:id="rId6"/>
    <p:sldId id="417" r:id="rId7"/>
    <p:sldId id="365" r:id="rId8"/>
    <p:sldId id="418" r:id="rId9"/>
    <p:sldId id="411" r:id="rId10"/>
    <p:sldId id="389" r:id="rId11"/>
    <p:sldId id="412" r:id="rId12"/>
    <p:sldId id="413" r:id="rId13"/>
    <p:sldId id="414" r:id="rId14"/>
    <p:sldId id="420" r:id="rId15"/>
  </p:sldIdLst>
  <p:sldSz cx="9144000" cy="6858000" type="screen4x3"/>
  <p:notesSz cx="7102475" cy="10234613"/>
  <p:defaultTextStyle>
    <a:defPPr>
      <a:defRPr lang="en-GB"/>
    </a:defPPr>
    <a:lvl1pPr algn="l" rtl="0" eaLnBrk="0" fontAlgn="base" hangingPunct="0">
      <a:spcBef>
        <a:spcPct val="0"/>
      </a:spcBef>
      <a:spcAft>
        <a:spcPct val="0"/>
      </a:spcAft>
      <a:defRPr sz="2400" b="1"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pitchFamily="34" charset="0"/>
        <a:ea typeface="+mn-ea"/>
        <a:cs typeface="+mn-cs"/>
      </a:defRPr>
    </a:lvl5pPr>
    <a:lvl6pPr marL="2286000" algn="l" defTabSz="914400" rtl="0" eaLnBrk="1" latinLnBrk="0" hangingPunct="1">
      <a:defRPr sz="2400" b="1" kern="1200">
        <a:solidFill>
          <a:schemeClr val="tx1"/>
        </a:solidFill>
        <a:latin typeface="Arial" pitchFamily="34" charset="0"/>
        <a:ea typeface="+mn-ea"/>
        <a:cs typeface="+mn-cs"/>
      </a:defRPr>
    </a:lvl6pPr>
    <a:lvl7pPr marL="2743200" algn="l" defTabSz="914400" rtl="0" eaLnBrk="1" latinLnBrk="0" hangingPunct="1">
      <a:defRPr sz="2400" b="1" kern="1200">
        <a:solidFill>
          <a:schemeClr val="tx1"/>
        </a:solidFill>
        <a:latin typeface="Arial" pitchFamily="34" charset="0"/>
        <a:ea typeface="+mn-ea"/>
        <a:cs typeface="+mn-cs"/>
      </a:defRPr>
    </a:lvl7pPr>
    <a:lvl8pPr marL="3200400" algn="l" defTabSz="914400" rtl="0" eaLnBrk="1" latinLnBrk="0" hangingPunct="1">
      <a:defRPr sz="2400" b="1" kern="1200">
        <a:solidFill>
          <a:schemeClr val="tx1"/>
        </a:solidFill>
        <a:latin typeface="Arial" pitchFamily="34" charset="0"/>
        <a:ea typeface="+mn-ea"/>
        <a:cs typeface="+mn-cs"/>
      </a:defRPr>
    </a:lvl8pPr>
    <a:lvl9pPr marL="3657600" algn="l" defTabSz="914400" rtl="0" eaLnBrk="1" latinLnBrk="0" hangingPunct="1">
      <a:defRPr sz="2400" b="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6349"/>
    <a:srgbClr val="EED3CF"/>
    <a:srgbClr val="0066CC"/>
    <a:srgbClr val="CC00CC"/>
    <a:srgbClr val="000000"/>
    <a:srgbClr val="0099FF"/>
    <a:srgbClr val="0000FF"/>
    <a:srgbClr val="E671EF"/>
    <a:srgbClr val="F6B704"/>
    <a:srgbClr val="6BD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81" autoAdjust="0"/>
  </p:normalViewPr>
  <p:slideViewPr>
    <p:cSldViewPr>
      <p:cViewPr varScale="1">
        <p:scale>
          <a:sx n="83" d="100"/>
          <a:sy n="83" d="100"/>
        </p:scale>
        <p:origin x="1464"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163" cy="511175"/>
          </a:xfrm>
          <a:prstGeom prst="rect">
            <a:avLst/>
          </a:prstGeom>
        </p:spPr>
        <p:txBody>
          <a:bodyPr vert="horz" lIns="94640" tIns="47320" rIns="94640" bIns="47320" rtlCol="0"/>
          <a:lstStyle>
            <a:lvl1pPr algn="l" eaLnBrk="1" hangingPunct="1">
              <a:defRPr sz="1200">
                <a:latin typeface="Arial" pitchFamily="34" charset="0"/>
              </a:defRPr>
            </a:lvl1pPr>
          </a:lstStyle>
          <a:p>
            <a:pPr>
              <a:defRPr/>
            </a:pPr>
            <a:endParaRPr lang="it-IT"/>
          </a:p>
        </p:txBody>
      </p:sp>
      <p:sp>
        <p:nvSpPr>
          <p:cNvPr id="3" name="Segnaposto data 2"/>
          <p:cNvSpPr>
            <a:spLocks noGrp="1"/>
          </p:cNvSpPr>
          <p:nvPr>
            <p:ph type="dt" sz="quarter" idx="1"/>
          </p:nvPr>
        </p:nvSpPr>
        <p:spPr>
          <a:xfrm>
            <a:off x="4022725" y="0"/>
            <a:ext cx="3078163" cy="511175"/>
          </a:xfrm>
          <a:prstGeom prst="rect">
            <a:avLst/>
          </a:prstGeom>
        </p:spPr>
        <p:txBody>
          <a:bodyPr vert="horz" lIns="94640" tIns="47320" rIns="94640" bIns="47320" rtlCol="0"/>
          <a:lstStyle>
            <a:lvl1pPr algn="r" eaLnBrk="1" hangingPunct="1">
              <a:defRPr sz="1200">
                <a:latin typeface="Arial" pitchFamily="34" charset="0"/>
              </a:defRPr>
            </a:lvl1pPr>
          </a:lstStyle>
          <a:p>
            <a:pPr>
              <a:defRPr/>
            </a:pPr>
            <a:fld id="{114F1700-DD39-4C89-BBEA-C84071567B07}" type="datetimeFigureOut">
              <a:rPr lang="it-IT"/>
              <a:pPr>
                <a:defRPr/>
              </a:pPr>
              <a:t>24/06/2019</a:t>
            </a:fld>
            <a:endParaRPr lang="it-IT"/>
          </a:p>
        </p:txBody>
      </p:sp>
      <p:sp>
        <p:nvSpPr>
          <p:cNvPr id="4" name="Segnaposto piè di pagina 3"/>
          <p:cNvSpPr>
            <a:spLocks noGrp="1"/>
          </p:cNvSpPr>
          <p:nvPr>
            <p:ph type="ftr" sz="quarter" idx="2"/>
          </p:nvPr>
        </p:nvSpPr>
        <p:spPr>
          <a:xfrm>
            <a:off x="0" y="9721850"/>
            <a:ext cx="3078163" cy="511175"/>
          </a:xfrm>
          <a:prstGeom prst="rect">
            <a:avLst/>
          </a:prstGeom>
        </p:spPr>
        <p:txBody>
          <a:bodyPr vert="horz" lIns="94640" tIns="47320" rIns="94640" bIns="47320" rtlCol="0" anchor="b"/>
          <a:lstStyle>
            <a:lvl1pPr algn="l" eaLnBrk="1" hangingPunct="1">
              <a:defRPr sz="1200">
                <a:latin typeface="Arial" pitchFamily="34" charset="0"/>
              </a:defRPr>
            </a:lvl1pPr>
          </a:lstStyle>
          <a:p>
            <a:pPr>
              <a:defRPr/>
            </a:pPr>
            <a:endParaRPr lang="it-IT"/>
          </a:p>
        </p:txBody>
      </p:sp>
      <p:sp>
        <p:nvSpPr>
          <p:cNvPr id="5" name="Segnaposto numero diapositiva 4"/>
          <p:cNvSpPr>
            <a:spLocks noGrp="1"/>
          </p:cNvSpPr>
          <p:nvPr>
            <p:ph type="sldNum" sz="quarter" idx="3"/>
          </p:nvPr>
        </p:nvSpPr>
        <p:spPr>
          <a:xfrm>
            <a:off x="4022725" y="9721850"/>
            <a:ext cx="3078163" cy="511175"/>
          </a:xfrm>
          <a:prstGeom prst="rect">
            <a:avLst/>
          </a:prstGeom>
        </p:spPr>
        <p:txBody>
          <a:bodyPr vert="horz" wrap="square" lIns="94640" tIns="47320" rIns="94640" bIns="47320" numCol="1" anchor="b" anchorCtr="0" compatLnSpc="1">
            <a:prstTxWarp prst="textNoShape">
              <a:avLst/>
            </a:prstTxWarp>
          </a:bodyPr>
          <a:lstStyle>
            <a:lvl1pPr algn="r" eaLnBrk="1" hangingPunct="1">
              <a:defRPr sz="1200"/>
            </a:lvl1pPr>
          </a:lstStyle>
          <a:p>
            <a:fld id="{3CBB6EFE-F9EF-4AB7-95EE-5AD9D9C7446F}" type="slidenum">
              <a:rPr lang="it-IT"/>
              <a:pPr/>
              <a:t>‹N›</a:t>
            </a:fld>
            <a:endParaRPr lang="it-IT"/>
          </a:p>
        </p:txBody>
      </p:sp>
    </p:spTree>
    <p:extLst>
      <p:ext uri="{BB962C8B-B14F-4D97-AF65-F5344CB8AC3E}">
        <p14:creationId xmlns:p14="http://schemas.microsoft.com/office/powerpoint/2010/main" val="4190919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163" cy="511175"/>
          </a:xfrm>
          <a:prstGeom prst="rect">
            <a:avLst/>
          </a:prstGeom>
        </p:spPr>
        <p:txBody>
          <a:bodyPr vert="horz" lIns="94640" tIns="47320" rIns="94640" bIns="47320" rtlCol="0"/>
          <a:lstStyle>
            <a:lvl1pPr algn="l" eaLnBrk="1" hangingPunct="1">
              <a:defRPr sz="1200">
                <a:effectLst>
                  <a:outerShdw blurRad="38100" dist="38100" dir="2700000" algn="tl">
                    <a:srgbClr val="000000">
                      <a:alpha val="43137"/>
                    </a:srgbClr>
                  </a:outerShdw>
                </a:effectLst>
                <a:latin typeface="Arial" charset="0"/>
              </a:defRPr>
            </a:lvl1pPr>
          </a:lstStyle>
          <a:p>
            <a:pPr>
              <a:defRPr/>
            </a:pPr>
            <a:endParaRPr lang="it-IT"/>
          </a:p>
        </p:txBody>
      </p:sp>
      <p:sp>
        <p:nvSpPr>
          <p:cNvPr id="3" name="Segnaposto data 2"/>
          <p:cNvSpPr>
            <a:spLocks noGrp="1"/>
          </p:cNvSpPr>
          <p:nvPr>
            <p:ph type="dt" idx="1"/>
          </p:nvPr>
        </p:nvSpPr>
        <p:spPr>
          <a:xfrm>
            <a:off x="4022725" y="0"/>
            <a:ext cx="3078163" cy="511175"/>
          </a:xfrm>
          <a:prstGeom prst="rect">
            <a:avLst/>
          </a:prstGeom>
        </p:spPr>
        <p:txBody>
          <a:bodyPr vert="horz" lIns="94640" tIns="47320" rIns="94640" bIns="47320" rtlCol="0"/>
          <a:lstStyle>
            <a:lvl1pPr algn="r" eaLnBrk="1" hangingPunct="1">
              <a:defRPr sz="1200">
                <a:effectLst>
                  <a:outerShdw blurRad="38100" dist="38100" dir="2700000" algn="tl">
                    <a:srgbClr val="000000">
                      <a:alpha val="43137"/>
                    </a:srgbClr>
                  </a:outerShdw>
                </a:effectLst>
                <a:latin typeface="Arial" charset="0"/>
              </a:defRPr>
            </a:lvl1pPr>
          </a:lstStyle>
          <a:p>
            <a:pPr>
              <a:defRPr/>
            </a:pPr>
            <a:fld id="{889329F9-7CE1-4457-9B10-F49654DB08E1}" type="datetimeFigureOut">
              <a:rPr lang="it-IT"/>
              <a:pPr>
                <a:defRPr/>
              </a:pPr>
              <a:t>24/06/2019</a:t>
            </a:fld>
            <a:endParaRPr lang="it-IT"/>
          </a:p>
        </p:txBody>
      </p:sp>
      <p:sp>
        <p:nvSpPr>
          <p:cNvPr id="4" name="Segnaposto immagine diapositiva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640" tIns="47320" rIns="94640" bIns="47320" rtlCol="0" anchor="ctr"/>
          <a:lstStyle/>
          <a:p>
            <a:pPr lvl="0"/>
            <a:endParaRPr lang="it-IT" noProof="0" smtClean="0"/>
          </a:p>
        </p:txBody>
      </p:sp>
      <p:sp>
        <p:nvSpPr>
          <p:cNvPr id="5" name="Segnaposto note 4"/>
          <p:cNvSpPr>
            <a:spLocks noGrp="1"/>
          </p:cNvSpPr>
          <p:nvPr>
            <p:ph type="body" sz="quarter" idx="3"/>
          </p:nvPr>
        </p:nvSpPr>
        <p:spPr>
          <a:xfrm>
            <a:off x="711200" y="4860925"/>
            <a:ext cx="5680075" cy="4605338"/>
          </a:xfrm>
          <a:prstGeom prst="rect">
            <a:avLst/>
          </a:prstGeom>
        </p:spPr>
        <p:txBody>
          <a:bodyPr vert="horz" lIns="94640" tIns="47320" rIns="94640" bIns="473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9721850"/>
            <a:ext cx="3078163" cy="511175"/>
          </a:xfrm>
          <a:prstGeom prst="rect">
            <a:avLst/>
          </a:prstGeom>
        </p:spPr>
        <p:txBody>
          <a:bodyPr vert="horz" lIns="94640" tIns="47320" rIns="94640" bIns="47320" rtlCol="0" anchor="b"/>
          <a:lstStyle>
            <a:lvl1pPr algn="l" eaLnBrk="1" hangingPunct="1">
              <a:defRPr sz="1200">
                <a:effectLst>
                  <a:outerShdw blurRad="38100" dist="38100" dir="2700000" algn="tl">
                    <a:srgbClr val="000000">
                      <a:alpha val="43137"/>
                    </a:srgbClr>
                  </a:outerShdw>
                </a:effectLst>
                <a:latin typeface="Arial" charset="0"/>
              </a:defRPr>
            </a:lvl1pPr>
          </a:lstStyle>
          <a:p>
            <a:pPr>
              <a:defRPr/>
            </a:pPr>
            <a:endParaRPr lang="it-IT"/>
          </a:p>
        </p:txBody>
      </p:sp>
      <p:sp>
        <p:nvSpPr>
          <p:cNvPr id="7" name="Segnaposto numero diapositiva 6"/>
          <p:cNvSpPr>
            <a:spLocks noGrp="1"/>
          </p:cNvSpPr>
          <p:nvPr>
            <p:ph type="sldNum" sz="quarter" idx="5"/>
          </p:nvPr>
        </p:nvSpPr>
        <p:spPr>
          <a:xfrm>
            <a:off x="4022725" y="9721850"/>
            <a:ext cx="3078163" cy="511175"/>
          </a:xfrm>
          <a:prstGeom prst="rect">
            <a:avLst/>
          </a:prstGeom>
        </p:spPr>
        <p:txBody>
          <a:bodyPr vert="horz" wrap="square" lIns="94640" tIns="47320" rIns="94640" bIns="47320" numCol="1" anchor="b" anchorCtr="0" compatLnSpc="1">
            <a:prstTxWarp prst="textNoShape">
              <a:avLst/>
            </a:prstTxWarp>
          </a:bodyPr>
          <a:lstStyle>
            <a:lvl1pPr algn="r" eaLnBrk="1" hangingPunct="1">
              <a:defRPr sz="1200">
                <a:effectLst>
                  <a:outerShdw blurRad="38100" dist="38100" dir="2700000" algn="tl">
                    <a:srgbClr val="C0C0C0"/>
                  </a:outerShdw>
                </a:effectLst>
              </a:defRPr>
            </a:lvl1pPr>
          </a:lstStyle>
          <a:p>
            <a:fld id="{0851DE94-9CCA-41DD-8F71-EF4088537454}" type="slidenum">
              <a:rPr lang="it-IT"/>
              <a:pPr/>
              <a:t>‹N›</a:t>
            </a:fld>
            <a:endParaRPr lang="it-IT"/>
          </a:p>
        </p:txBody>
      </p:sp>
    </p:spTree>
    <p:extLst>
      <p:ext uri="{BB962C8B-B14F-4D97-AF65-F5344CB8AC3E}">
        <p14:creationId xmlns:p14="http://schemas.microsoft.com/office/powerpoint/2010/main" val="598208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solidFill>
            <a:srgbClr val="CFE7F5"/>
          </a:solidFill>
          <a:ln w="25400">
            <a:solidFill>
              <a:srgbClr val="808080"/>
            </a:solidFill>
            <a:prstDash val="solid"/>
          </a:ln>
        </p:spPr>
      </p:sp>
      <p:sp>
        <p:nvSpPr>
          <p:cNvPr id="3" name="Segnaposto note 2"/>
          <p:cNvSpPr txBox="1">
            <a:spLocks noGrp="1"/>
          </p:cNvSpPr>
          <p:nvPr>
            <p:ph type="body" sz="quarter" idx="1"/>
          </p:nvPr>
        </p:nvSpPr>
        <p:spPr>
          <a:xfrm>
            <a:off x="756000" y="5078520"/>
            <a:ext cx="6047640" cy="4811400"/>
          </a:xfrm>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851DE94-9CCA-41DD-8F71-EF4088537454}" type="slidenum">
              <a:rPr lang="it-IT" smtClean="0"/>
              <a:pPr/>
              <a:t>4</a:t>
            </a:fld>
            <a:endParaRPr lang="it-IT"/>
          </a:p>
        </p:txBody>
      </p:sp>
    </p:spTree>
    <p:extLst>
      <p:ext uri="{BB962C8B-B14F-4D97-AF65-F5344CB8AC3E}">
        <p14:creationId xmlns:p14="http://schemas.microsoft.com/office/powerpoint/2010/main" val="1903115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txBox="1">
            <a:spLocks noGrp="1"/>
          </p:cNvSpPr>
          <p:nvPr>
            <p:ph type="sldNum" sz="quarter" idx="8"/>
          </p:nvPr>
        </p:nvSpPr>
        <p:spPr>
          <a:xfrm>
            <a:off x="0" y="0"/>
            <a:ext cx="360" cy="360"/>
          </a:xfrm>
        </p:spPr>
        <p:txBody>
          <a:bodyPr wrap="square" lIns="90000" tIns="45000" rIns="90000" bIns="45000" anchor="t"/>
          <a:lstStyle/>
          <a:p>
            <a:pPr lvl="0" algn="l"/>
            <a:fld id="{1C0EA7AE-B361-401D-B682-51A2D6477F9C}" type="slidenum">
              <a:t>5</a:t>
            </a:fld>
            <a:endParaRPr lang="it-IT" sz="2400" b="1">
              <a:solidFill>
                <a:srgbClr val="000000"/>
              </a:solidFill>
              <a:latin typeface="Arial" pitchFamily="34"/>
              <a:ea typeface="+mn-ea" pitchFamily="2"/>
              <a:cs typeface="+mn-cs" pitchFamily="2"/>
            </a:endParaRPr>
          </a:p>
        </p:txBody>
      </p:sp>
      <p:sp>
        <p:nvSpPr>
          <p:cNvPr id="2" name="Segnaposto immagine diapositiva 1"/>
          <p:cNvSpPr>
            <a:spLocks noGrp="1" noRot="1" noChangeAspect="1" noResize="1"/>
          </p:cNvSpPr>
          <p:nvPr>
            <p:ph type="sldImg"/>
          </p:nvPr>
        </p:nvSpPr>
        <p:spPr>
          <a:xfrm>
            <a:off x="0" y="0"/>
            <a:ext cx="0" cy="0"/>
          </a:xfrm>
          <a:solidFill>
            <a:srgbClr val="CFE7F5"/>
          </a:solidFill>
          <a:ln w="25400">
            <a:solidFill>
              <a:srgbClr val="808080"/>
            </a:solidFill>
            <a:prstDash val="solid"/>
          </a:ln>
        </p:spPr>
      </p:sp>
      <p:sp>
        <p:nvSpPr>
          <p:cNvPr id="3" name="Segnaposto note 2"/>
          <p:cNvSpPr txBox="1">
            <a:spLocks noGrp="1"/>
          </p:cNvSpPr>
          <p:nvPr>
            <p:ph type="body" sz="quarter" idx="1"/>
          </p:nvPr>
        </p:nvSpPr>
        <p:spPr>
          <a:xfrm>
            <a:off x="0" y="0"/>
            <a:ext cx="360" cy="360"/>
          </a:xfrm>
        </p:spPr>
        <p:txBody>
          <a:bodyPr wrap="square" lIns="90000" tIns="45000" rIns="90000" bIns="45000" anchor="t">
            <a:normAutofit fontScale="25000" lnSpcReduction="20000"/>
          </a:bodyPr>
          <a:lstStyle/>
          <a:p>
            <a:pPr lvl="0"/>
            <a:endParaRPr lang="it-IT"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txBox="1">
            <a:spLocks noGrp="1"/>
          </p:cNvSpPr>
          <p:nvPr>
            <p:ph type="sldNum" sz="quarter" idx="8"/>
          </p:nvPr>
        </p:nvSpPr>
        <p:spPr>
          <a:xfrm>
            <a:off x="0" y="0"/>
            <a:ext cx="360" cy="360"/>
          </a:xfrm>
        </p:spPr>
        <p:txBody>
          <a:bodyPr wrap="square" lIns="90000" tIns="45000" rIns="90000" bIns="45000" anchor="t"/>
          <a:lstStyle/>
          <a:p>
            <a:pPr lvl="0" algn="l"/>
            <a:fld id="{1C0EA7AE-B361-401D-B682-51A2D6477F9C}" type="slidenum">
              <a:t>6</a:t>
            </a:fld>
            <a:endParaRPr lang="it-IT" sz="2400" b="1">
              <a:solidFill>
                <a:srgbClr val="000000"/>
              </a:solidFill>
              <a:latin typeface="Arial" pitchFamily="34"/>
              <a:ea typeface="+mn-ea" pitchFamily="2"/>
              <a:cs typeface="+mn-cs" pitchFamily="2"/>
            </a:endParaRPr>
          </a:p>
        </p:txBody>
      </p:sp>
      <p:sp>
        <p:nvSpPr>
          <p:cNvPr id="2" name="Segnaposto immagine diapositiva 1"/>
          <p:cNvSpPr>
            <a:spLocks noGrp="1" noRot="1" noChangeAspect="1" noResize="1"/>
          </p:cNvSpPr>
          <p:nvPr>
            <p:ph type="sldImg"/>
          </p:nvPr>
        </p:nvSpPr>
        <p:spPr>
          <a:xfrm>
            <a:off x="0" y="0"/>
            <a:ext cx="0" cy="0"/>
          </a:xfrm>
          <a:solidFill>
            <a:srgbClr val="CFE7F5"/>
          </a:solidFill>
          <a:ln w="25400">
            <a:solidFill>
              <a:srgbClr val="808080"/>
            </a:solidFill>
            <a:prstDash val="solid"/>
          </a:ln>
        </p:spPr>
      </p:sp>
      <p:sp>
        <p:nvSpPr>
          <p:cNvPr id="3" name="Segnaposto note 2"/>
          <p:cNvSpPr txBox="1">
            <a:spLocks noGrp="1"/>
          </p:cNvSpPr>
          <p:nvPr>
            <p:ph type="body" sz="quarter" idx="1"/>
          </p:nvPr>
        </p:nvSpPr>
        <p:spPr>
          <a:xfrm>
            <a:off x="0" y="0"/>
            <a:ext cx="360" cy="360"/>
          </a:xfrm>
        </p:spPr>
        <p:txBody>
          <a:bodyPr wrap="square" lIns="90000" tIns="45000" rIns="90000" bIns="45000" anchor="t">
            <a:normAutofit fontScale="25000" lnSpcReduction="20000"/>
          </a:bodyPr>
          <a:lstStyle/>
          <a:p>
            <a:pPr lvl="0"/>
            <a:endParaRPr lang="it-IT"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0851DE94-9CCA-41DD-8F71-EF4088537454}" type="slidenum">
              <a:rPr lang="it-IT" smtClean="0"/>
              <a:pPr/>
              <a:t>7</a:t>
            </a:fld>
            <a:endParaRPr lang="it-IT"/>
          </a:p>
        </p:txBody>
      </p:sp>
    </p:spTree>
    <p:extLst>
      <p:ext uri="{BB962C8B-B14F-4D97-AF65-F5344CB8AC3E}">
        <p14:creationId xmlns:p14="http://schemas.microsoft.com/office/powerpoint/2010/main" val="3660691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txBox="1">
            <a:spLocks noGrp="1"/>
          </p:cNvSpPr>
          <p:nvPr>
            <p:ph type="sldNum" sz="quarter" idx="8"/>
          </p:nvPr>
        </p:nvSpPr>
        <p:spPr>
          <a:xfrm>
            <a:off x="0" y="0"/>
            <a:ext cx="360" cy="360"/>
          </a:xfrm>
        </p:spPr>
        <p:txBody>
          <a:bodyPr wrap="square" lIns="90000" tIns="45000" rIns="90000" bIns="45000" anchor="t"/>
          <a:lstStyle/>
          <a:p>
            <a:pPr lvl="0" algn="l"/>
            <a:fld id="{5F2DFF92-723F-4C59-B24A-F1FAC8072005}" type="slidenum">
              <a:t>8</a:t>
            </a:fld>
            <a:endParaRPr lang="it-IT" sz="2400" b="1">
              <a:solidFill>
                <a:srgbClr val="000000"/>
              </a:solidFill>
              <a:latin typeface="Arial" pitchFamily="34"/>
              <a:ea typeface="+mn-ea" pitchFamily="2"/>
              <a:cs typeface="+mn-cs" pitchFamily="2"/>
            </a:endParaRPr>
          </a:p>
        </p:txBody>
      </p:sp>
      <p:sp>
        <p:nvSpPr>
          <p:cNvPr id="2" name="Segnaposto immagine diapositiva 1"/>
          <p:cNvSpPr>
            <a:spLocks noGrp="1" noRot="1" noChangeAspect="1" noResize="1"/>
          </p:cNvSpPr>
          <p:nvPr>
            <p:ph type="sldImg"/>
          </p:nvPr>
        </p:nvSpPr>
        <p:spPr>
          <a:xfrm>
            <a:off x="0" y="0"/>
            <a:ext cx="0" cy="0"/>
          </a:xfrm>
          <a:solidFill>
            <a:srgbClr val="CFE7F5"/>
          </a:solidFill>
          <a:ln w="25400">
            <a:solidFill>
              <a:srgbClr val="808080"/>
            </a:solidFill>
            <a:prstDash val="solid"/>
          </a:ln>
        </p:spPr>
      </p:sp>
      <p:sp>
        <p:nvSpPr>
          <p:cNvPr id="3" name="Segnaposto note 2"/>
          <p:cNvSpPr txBox="1">
            <a:spLocks noGrp="1"/>
          </p:cNvSpPr>
          <p:nvPr>
            <p:ph type="body" sz="quarter" idx="1"/>
          </p:nvPr>
        </p:nvSpPr>
        <p:spPr>
          <a:xfrm>
            <a:off x="0" y="0"/>
            <a:ext cx="360" cy="360"/>
          </a:xfrm>
        </p:spPr>
        <p:txBody>
          <a:bodyPr wrap="square" lIns="90000" tIns="45000" rIns="90000" bIns="45000" anchor="t">
            <a:normAutofit fontScale="25000" lnSpcReduction="20000"/>
          </a:bodyPr>
          <a:lstStyle/>
          <a:p>
            <a:pPr lvl="0"/>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4280BC52-ABC3-438B-A95C-E8C33D47DBAA}" type="slidenum">
              <a:rPr lang="en-GB"/>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1A14DC7C-252A-452C-B5A8-790B9746F271}" type="slidenum">
              <a:rPr lang="en-GB"/>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53C39FE2-AB67-4861-9CBE-0A773FEF9AE9}" type="slidenum">
              <a:rPr lang="en-GB"/>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E8A12B40-A0DA-4D1A-A20A-71BF3E74F813}" type="slidenum">
              <a:rPr lang="en-GB"/>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A0CB9DC1-3F31-47EF-9E20-ED127150B950}" type="slidenum">
              <a:rPr lang="en-GB"/>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50615DA3-959F-4339-9E7B-6722E538E534}" type="slidenum">
              <a:rPr lang="en-GB"/>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endParaRPr lang="en-GB"/>
          </a:p>
        </p:txBody>
      </p:sp>
      <p:sp>
        <p:nvSpPr>
          <p:cNvPr id="8" name="Segnaposto piè di pagina 4"/>
          <p:cNvSpPr>
            <a:spLocks noGrp="1"/>
          </p:cNvSpPr>
          <p:nvPr>
            <p:ph type="ftr" sz="quarter" idx="11"/>
          </p:nvPr>
        </p:nvSpPr>
        <p:spPr/>
        <p:txBody>
          <a:bodyPr/>
          <a:lstStyle>
            <a:lvl1pPr>
              <a:defRPr/>
            </a:lvl1pPr>
          </a:lstStyle>
          <a:p>
            <a:pPr>
              <a:defRPr/>
            </a:pPr>
            <a:endParaRPr lang="en-GB"/>
          </a:p>
        </p:txBody>
      </p:sp>
      <p:sp>
        <p:nvSpPr>
          <p:cNvPr id="9" name="Segnaposto numero diapositiva 5"/>
          <p:cNvSpPr>
            <a:spLocks noGrp="1"/>
          </p:cNvSpPr>
          <p:nvPr>
            <p:ph type="sldNum" sz="quarter" idx="12"/>
          </p:nvPr>
        </p:nvSpPr>
        <p:spPr/>
        <p:txBody>
          <a:bodyPr/>
          <a:lstStyle>
            <a:lvl1pPr>
              <a:defRPr/>
            </a:lvl1pPr>
          </a:lstStyle>
          <a:p>
            <a:fld id="{A2107140-921A-437C-BB67-1A9963E306A2}" type="slidenum">
              <a:rPr lang="en-GB"/>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endParaRPr lang="en-GB"/>
          </a:p>
        </p:txBody>
      </p:sp>
      <p:sp>
        <p:nvSpPr>
          <p:cNvPr id="4" name="Segnaposto piè di pagina 4"/>
          <p:cNvSpPr>
            <a:spLocks noGrp="1"/>
          </p:cNvSpPr>
          <p:nvPr>
            <p:ph type="ftr" sz="quarter" idx="11"/>
          </p:nvPr>
        </p:nvSpPr>
        <p:spPr/>
        <p:txBody>
          <a:bodyPr/>
          <a:lstStyle>
            <a:lvl1pPr>
              <a:defRPr/>
            </a:lvl1pPr>
          </a:lstStyle>
          <a:p>
            <a:pPr>
              <a:defRPr/>
            </a:pPr>
            <a:endParaRPr lang="en-GB"/>
          </a:p>
        </p:txBody>
      </p:sp>
      <p:sp>
        <p:nvSpPr>
          <p:cNvPr id="5" name="Segnaposto numero diapositiva 5"/>
          <p:cNvSpPr>
            <a:spLocks noGrp="1"/>
          </p:cNvSpPr>
          <p:nvPr>
            <p:ph type="sldNum" sz="quarter" idx="12"/>
          </p:nvPr>
        </p:nvSpPr>
        <p:spPr/>
        <p:txBody>
          <a:bodyPr/>
          <a:lstStyle>
            <a:lvl1pPr>
              <a:defRPr/>
            </a:lvl1pPr>
          </a:lstStyle>
          <a:p>
            <a:fld id="{0BEDB3C7-E48E-4AF5-A1DC-894BB822BFFF}" type="slidenum">
              <a:rPr lang="en-GB"/>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endParaRPr lang="en-GB"/>
          </a:p>
        </p:txBody>
      </p:sp>
      <p:sp>
        <p:nvSpPr>
          <p:cNvPr id="3" name="Segnaposto piè di pagina 4"/>
          <p:cNvSpPr>
            <a:spLocks noGrp="1"/>
          </p:cNvSpPr>
          <p:nvPr>
            <p:ph type="ftr" sz="quarter" idx="11"/>
          </p:nvPr>
        </p:nvSpPr>
        <p:spPr/>
        <p:txBody>
          <a:bodyPr/>
          <a:lstStyle>
            <a:lvl1pPr>
              <a:defRPr/>
            </a:lvl1pPr>
          </a:lstStyle>
          <a:p>
            <a:pPr>
              <a:defRPr/>
            </a:pPr>
            <a:endParaRPr lang="en-GB"/>
          </a:p>
        </p:txBody>
      </p:sp>
      <p:sp>
        <p:nvSpPr>
          <p:cNvPr id="4" name="Segnaposto numero diapositiva 5"/>
          <p:cNvSpPr>
            <a:spLocks noGrp="1"/>
          </p:cNvSpPr>
          <p:nvPr>
            <p:ph type="sldNum" sz="quarter" idx="12"/>
          </p:nvPr>
        </p:nvSpPr>
        <p:spPr/>
        <p:txBody>
          <a:bodyPr/>
          <a:lstStyle>
            <a:lvl1pPr>
              <a:defRPr/>
            </a:lvl1pPr>
          </a:lstStyle>
          <a:p>
            <a:fld id="{F98BDA88-C30B-4615-8AC9-083D9E506EF0}" type="slidenum">
              <a:rPr lang="en-GB"/>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3C91C5D9-886B-4925-B1A8-8C521E3D2EDC}" type="slidenum">
              <a:rPr lang="en-GB"/>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E5599BC7-4DBA-49C2-99D6-0CB1EA5002B8}" type="slidenum">
              <a:rPr lang="en-GB"/>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pitchFamily="34" charset="0"/>
              </a:defRPr>
            </a:lvl1pPr>
          </a:lstStyle>
          <a:p>
            <a:pPr>
              <a:defRPr/>
            </a:pPr>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itchFamily="34" charset="0"/>
              </a:defRPr>
            </a:lvl1pPr>
          </a:lstStyle>
          <a:p>
            <a:pPr>
              <a:defRPr/>
            </a:pPr>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8221748-97DD-4B7C-AEBA-EAC890B1B6F0}" type="slidenum">
              <a:rPr lang="en-GB"/>
              <a:pPr/>
              <a:t>‹N›</a:t>
            </a:fld>
            <a:endParaRPr lang="en-GB"/>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a:stretch>
            <a:fillRect/>
          </a:stretch>
        </p:blipFill>
        <p:spPr bwMode="auto">
          <a:xfrm>
            <a:off x="0" y="1772816"/>
            <a:ext cx="9144000" cy="792752"/>
          </a:xfrm>
          <a:prstGeom prst="rect">
            <a:avLst/>
          </a:prstGeom>
          <a:noFill/>
          <a:ln w="9525">
            <a:noFill/>
            <a:miter lim="800000"/>
            <a:headEnd/>
            <a:tailEnd/>
          </a:ln>
        </p:spPr>
      </p:pic>
      <p:sp>
        <p:nvSpPr>
          <p:cNvPr id="14" name="CasellaDiTesto 13"/>
          <p:cNvSpPr txBox="1"/>
          <p:nvPr/>
        </p:nvSpPr>
        <p:spPr>
          <a:xfrm>
            <a:off x="251520" y="1281693"/>
            <a:ext cx="8712968" cy="852541"/>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600" dirty="0" smtClean="0">
                <a:solidFill>
                  <a:srgbClr val="0070C0"/>
                </a:solidFill>
                <a:ea typeface="ＭＳ Ｐゴシック" panose="020B0600070205080204" pitchFamily="34" charset="-128"/>
                <a:cs typeface="Arial" panose="020B0604020202020204" pitchFamily="34" charset="0"/>
              </a:rPr>
              <a:t>Comitato di Sorveglianza del  </a:t>
            </a:r>
            <a:r>
              <a:rPr lang="it-IT" sz="2600" dirty="0">
                <a:solidFill>
                  <a:srgbClr val="0070C0"/>
                </a:solidFill>
                <a:ea typeface="ＭＳ Ｐゴシック" panose="020B0600070205080204" pitchFamily="34" charset="-128"/>
                <a:cs typeface="Arial" panose="020B0604020202020204" pitchFamily="34" charset="0"/>
              </a:rPr>
              <a:t>Programma Operativo </a:t>
            </a:r>
            <a:endParaRPr lang="it-IT" sz="2600" dirty="0" smtClean="0">
              <a:solidFill>
                <a:srgbClr val="0070C0"/>
              </a:solidFill>
              <a:ea typeface="ＭＳ Ｐゴシック" panose="020B0600070205080204" pitchFamily="34" charset="-128"/>
              <a:cs typeface="Arial" panose="020B0604020202020204" pitchFamily="34" charset="0"/>
            </a:endParaRPr>
          </a:p>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600" dirty="0" smtClean="0">
                <a:solidFill>
                  <a:srgbClr val="0070C0"/>
                </a:solidFill>
                <a:ea typeface="ＭＳ Ｐゴシック" panose="020B0600070205080204" pitchFamily="34" charset="-128"/>
                <a:cs typeface="Arial" panose="020B0604020202020204" pitchFamily="34" charset="0"/>
              </a:rPr>
              <a:t>FSE Sicilia 2014 – 2020</a:t>
            </a:r>
            <a:endParaRPr lang="it-IT" sz="2600" dirty="0">
              <a:ea typeface="ＭＳ Ｐゴシック" panose="020B0600070205080204" pitchFamily="34" charset="-128"/>
              <a:cs typeface="Arial" panose="020B0604020202020204" pitchFamily="34" charset="0"/>
            </a:endParaRPr>
          </a:p>
        </p:txBody>
      </p:sp>
      <p:pic>
        <p:nvPicPr>
          <p:cNvPr id="1026" name="Picture 2"/>
          <p:cNvPicPr>
            <a:picLocks noChangeAspect="1" noChangeArrowheads="1"/>
          </p:cNvPicPr>
          <p:nvPr/>
        </p:nvPicPr>
        <p:blipFill>
          <a:blip r:embed="rId3" cstate="print"/>
          <a:stretch>
            <a:fillRect/>
          </a:stretch>
        </p:blipFill>
        <p:spPr bwMode="auto">
          <a:xfrm>
            <a:off x="1403648" y="332656"/>
            <a:ext cx="6279678" cy="1069810"/>
          </a:xfrm>
          <a:prstGeom prst="rect">
            <a:avLst/>
          </a:prstGeom>
          <a:noFill/>
          <a:ln>
            <a:noFill/>
          </a:ln>
        </p:spPr>
      </p:pic>
      <p:sp>
        <p:nvSpPr>
          <p:cNvPr id="11" name="CasellaDiTesto 10"/>
          <p:cNvSpPr txBox="1"/>
          <p:nvPr/>
        </p:nvSpPr>
        <p:spPr>
          <a:xfrm>
            <a:off x="395536" y="2708920"/>
            <a:ext cx="8424936" cy="492443"/>
          </a:xfrm>
          <a:prstGeom prst="rect">
            <a:avLst/>
          </a:prstGeom>
          <a:noFill/>
        </p:spPr>
        <p:txBody>
          <a:bodyPr wrap="square" rtlCol="0">
            <a:spAutoFit/>
          </a:bodyPr>
          <a:lstStyle/>
          <a:p>
            <a:pPr algn="ctr"/>
            <a:r>
              <a:rPr lang="it-IT" sz="200" dirty="0" smtClean="0">
                <a:solidFill>
                  <a:schemeClr val="tx1">
                    <a:lumMod val="75000"/>
                    <a:lumOff val="25000"/>
                  </a:schemeClr>
                </a:solidFill>
              </a:rPr>
              <a:t>22</a:t>
            </a:r>
          </a:p>
          <a:p>
            <a:endParaRPr lang="it-IT" dirty="0"/>
          </a:p>
        </p:txBody>
      </p:sp>
      <p:sp>
        <p:nvSpPr>
          <p:cNvPr id="12" name="CasellaDiTesto 11"/>
          <p:cNvSpPr txBox="1"/>
          <p:nvPr/>
        </p:nvSpPr>
        <p:spPr>
          <a:xfrm>
            <a:off x="395536" y="4881577"/>
            <a:ext cx="8136904" cy="738664"/>
          </a:xfrm>
          <a:prstGeom prst="rect">
            <a:avLst/>
          </a:prstGeom>
          <a:noFill/>
        </p:spPr>
        <p:txBody>
          <a:bodyPr wrap="square" rtlCol="0">
            <a:spAutoFit/>
          </a:bodyPr>
          <a:lstStyle/>
          <a:p>
            <a:r>
              <a:rPr lang="it-IT" sz="1800" dirty="0" smtClean="0">
                <a:solidFill>
                  <a:schemeClr val="tx1">
                    <a:lumMod val="75000"/>
                    <a:lumOff val="25000"/>
                  </a:schemeClr>
                </a:solidFill>
              </a:rPr>
              <a:t>Relatrice Dott.ssa Vincenza Di Marco</a:t>
            </a:r>
          </a:p>
          <a:p>
            <a:r>
              <a:rPr lang="it-IT" sz="1200" dirty="0">
                <a:solidFill>
                  <a:schemeClr val="tx1">
                    <a:lumMod val="75000"/>
                    <a:lumOff val="25000"/>
                  </a:schemeClr>
                </a:solidFill>
              </a:rPr>
              <a:t>Assessorato regionale della Famiglia, delle Politiche Sociali e del Lavoro</a:t>
            </a:r>
          </a:p>
          <a:p>
            <a:r>
              <a:rPr lang="it-IT" sz="1200" dirty="0">
                <a:solidFill>
                  <a:schemeClr val="tx1">
                    <a:lumMod val="75000"/>
                    <a:lumOff val="25000"/>
                  </a:schemeClr>
                </a:solidFill>
              </a:rPr>
              <a:t>Dipartimento della Famiglia e delle Politiche Sociali</a:t>
            </a:r>
            <a:endParaRPr lang="it-IT" sz="1200" dirty="0" smtClean="0">
              <a:solidFill>
                <a:schemeClr val="tx1">
                  <a:lumMod val="75000"/>
                  <a:lumOff val="25000"/>
                </a:schemeClr>
              </a:solidFill>
            </a:endParaRPr>
          </a:p>
        </p:txBody>
      </p:sp>
      <p:sp>
        <p:nvSpPr>
          <p:cNvPr id="4097" name="Rectangle 1"/>
          <p:cNvSpPr>
            <a:spLocks noChangeArrowheads="1"/>
          </p:cNvSpPr>
          <p:nvPr/>
        </p:nvSpPr>
        <p:spPr bwMode="auto">
          <a:xfrm>
            <a:off x="539552" y="2741685"/>
            <a:ext cx="828092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b="1" i="0" u="none" strike="noStrike" cap="none" normalizeH="0" baseline="0" dirty="0" smtClean="0">
                <a:ln>
                  <a:noFill/>
                </a:ln>
                <a:effectLst/>
                <a:ea typeface="SimSun" pitchFamily="2" charset="-122"/>
                <a:cs typeface="Arial" panose="020B0604020202020204" pitchFamily="34" charset="0"/>
              </a:rPr>
              <a:t>Punto 6 dell’</a:t>
            </a:r>
            <a:r>
              <a:rPr kumimoji="0" lang="it-IT" b="1" i="0" u="none" strike="noStrike" cap="none" normalizeH="0" baseline="0" dirty="0" err="1" smtClean="0">
                <a:ln>
                  <a:noFill/>
                </a:ln>
                <a:effectLst/>
                <a:ea typeface="SimSun" pitchFamily="2" charset="-122"/>
                <a:cs typeface="Arial" panose="020B0604020202020204" pitchFamily="34" charset="0"/>
              </a:rPr>
              <a:t>OdG</a:t>
            </a:r>
            <a:endParaRPr kumimoji="0" lang="it-IT" b="1" i="0" u="none" strike="noStrike" cap="none" normalizeH="0" baseline="0" dirty="0" smtClean="0">
              <a:ln>
                <a:noFill/>
              </a:ln>
              <a:effectLst/>
              <a:ea typeface="SimSun" pitchFamily="2" charset="-122"/>
              <a:cs typeface="Arial" panose="020B0604020202020204" pitchFamily="34" charset="0"/>
            </a:endParaRPr>
          </a:p>
          <a:p>
            <a:pPr lvl="0" algn="ctr" eaLnBrk="1" hangingPunct="1"/>
            <a:r>
              <a:rPr lang="it-IT" dirty="0" smtClean="0">
                <a:ea typeface="SimSun" pitchFamily="2" charset="-122"/>
                <a:cs typeface="Arial" panose="020B0604020202020204" pitchFamily="34" charset="0"/>
              </a:rPr>
              <a:t>Azioni </a:t>
            </a:r>
            <a:r>
              <a:rPr lang="it-IT" dirty="0">
                <a:ea typeface="SimSun" pitchFamily="2" charset="-122"/>
                <a:cs typeface="Arial" panose="020B0604020202020204" pitchFamily="34" charset="0"/>
              </a:rPr>
              <a:t>per la parità di genere, le pari opportunità e la non </a:t>
            </a:r>
            <a:r>
              <a:rPr lang="it-IT" dirty="0" smtClean="0">
                <a:ea typeface="SimSun" pitchFamily="2" charset="-122"/>
                <a:cs typeface="Arial" panose="020B0604020202020204" pitchFamily="34" charset="0"/>
              </a:rPr>
              <a:t>discriminazione, </a:t>
            </a:r>
            <a:r>
              <a:rPr lang="it-IT" dirty="0">
                <a:ea typeface="SimSun" pitchFamily="2" charset="-122"/>
                <a:cs typeface="Arial" panose="020B0604020202020204" pitchFamily="34" charset="0"/>
              </a:rPr>
              <a:t>con approfondimento sulle attività per l’accesso delle donne al mondo del lavoro</a:t>
            </a:r>
            <a:endParaRPr kumimoji="0" lang="it-IT" b="0" i="0" u="none" strike="noStrike" cap="none" normalizeH="0" baseline="0" dirty="0" smtClean="0">
              <a:ln>
                <a:noFill/>
              </a:ln>
              <a:effectLst/>
              <a:cs typeface="Arial" pitchFamily="34" charset="0"/>
            </a:endParaRPr>
          </a:p>
        </p:txBody>
      </p:sp>
      <p:pic>
        <p:nvPicPr>
          <p:cNvPr id="15" name="Immagine 14" descr="logoFSESicilia2020completoLD.png"/>
          <p:cNvPicPr>
            <a:picLocks noChangeAspect="1"/>
          </p:cNvPicPr>
          <p:nvPr/>
        </p:nvPicPr>
        <p:blipFill>
          <a:blip r:embed="rId4" cstate="print"/>
          <a:stretch>
            <a:fillRect/>
          </a:stretch>
        </p:blipFill>
        <p:spPr>
          <a:xfrm>
            <a:off x="16903" y="6105580"/>
            <a:ext cx="2674009" cy="733511"/>
          </a:xfrm>
          <a:prstGeom prst="rect">
            <a:avLst/>
          </a:prstGeom>
        </p:spPr>
      </p:pic>
      <p:sp>
        <p:nvSpPr>
          <p:cNvPr id="16" name="CasellaDiTesto 15"/>
          <p:cNvSpPr txBox="1"/>
          <p:nvPr/>
        </p:nvSpPr>
        <p:spPr>
          <a:xfrm>
            <a:off x="5868144" y="6179947"/>
            <a:ext cx="3275856" cy="584775"/>
          </a:xfrm>
          <a:prstGeom prst="rect">
            <a:avLst/>
          </a:prstGeom>
          <a:noFill/>
        </p:spPr>
        <p:txBody>
          <a:bodyPr wrap="square" rtlCol="0">
            <a:spAutoFit/>
          </a:bodyPr>
          <a:lstStyle/>
          <a:p>
            <a:pPr algn="ctr"/>
            <a:r>
              <a:rPr lang="it-IT" sz="1600" dirty="0" smtClean="0">
                <a:solidFill>
                  <a:srgbClr val="0070C0"/>
                </a:solidFill>
              </a:rPr>
              <a:t>Palermo 25 giugno 2019</a:t>
            </a:r>
          </a:p>
          <a:p>
            <a:pPr algn="ctr"/>
            <a:r>
              <a:rPr lang="it-IT" sz="1600" dirty="0" smtClean="0">
                <a:solidFill>
                  <a:srgbClr val="0070C0"/>
                </a:solidFill>
              </a:rPr>
              <a:t>I.P.S.S.E.O.A. "Pietro Piazza</a:t>
            </a:r>
            <a:r>
              <a:rPr lang="it-IT" sz="1600" dirty="0">
                <a:solidFill>
                  <a:srgbClr val="0070C0"/>
                </a:solidFill>
              </a:rPr>
              <a:t>"</a:t>
            </a:r>
            <a:endParaRPr lang="it-IT" sz="1600" dirty="0" smtClean="0">
              <a:solidFill>
                <a:srgbClr val="0070C0"/>
              </a:solidFill>
            </a:endParaRPr>
          </a:p>
        </p:txBody>
      </p:sp>
    </p:spTree>
    <p:extLst>
      <p:ext uri="{BB962C8B-B14F-4D97-AF65-F5344CB8AC3E}">
        <p14:creationId xmlns:p14="http://schemas.microsoft.com/office/powerpoint/2010/main" val="3323012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sp>
        <p:nvSpPr>
          <p:cNvPr id="23" name="Rettangolo arrotondato 22"/>
          <p:cNvSpPr/>
          <p:nvPr/>
        </p:nvSpPr>
        <p:spPr>
          <a:xfrm>
            <a:off x="880831" y="1268759"/>
            <a:ext cx="5707293" cy="432049"/>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r>
              <a:rPr lang="it-IT" sz="1600" dirty="0">
                <a:solidFill>
                  <a:schemeClr val="bg1"/>
                </a:solidFill>
              </a:rPr>
              <a:t>PROMUOVERE L’OCCUPAZIONE DELLE DONNE</a:t>
            </a:r>
          </a:p>
        </p:txBody>
      </p:sp>
      <p:sp>
        <p:nvSpPr>
          <p:cNvPr id="7169" name="Segnaposto numero diapositiva 7168"/>
          <p:cNvSpPr>
            <a:spLocks noGrp="1"/>
          </p:cNvSpPr>
          <p:nvPr>
            <p:ph type="sldNum" sz="quarter" idx="12"/>
          </p:nvPr>
        </p:nvSpPr>
        <p:spPr/>
        <p:txBody>
          <a:bodyPr/>
          <a:lstStyle/>
          <a:p>
            <a:fld id="{E8A12B40-A0DA-4D1A-A20A-71BF3E74F813}" type="slidenum">
              <a:rPr lang="en-GB" smtClean="0"/>
              <a:pPr/>
              <a:t>10</a:t>
            </a:fld>
            <a:endParaRPr lang="en-GB"/>
          </a:p>
        </p:txBody>
      </p:sp>
      <p:sp>
        <p:nvSpPr>
          <p:cNvPr id="30" name="Rettangolo arrotondato 29"/>
          <p:cNvSpPr/>
          <p:nvPr/>
        </p:nvSpPr>
        <p:spPr>
          <a:xfrm>
            <a:off x="763961" y="1700809"/>
            <a:ext cx="7992888" cy="4591542"/>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lvl="0" algn="just" hangingPunct="1">
              <a:spcBef>
                <a:spcPts val="601"/>
              </a:spcBef>
              <a:spcAft>
                <a:spcPts val="601"/>
              </a:spcAft>
            </a:pPr>
            <a:r>
              <a:rPr lang="it-IT" sz="1400" b="0" dirty="0">
                <a:solidFill>
                  <a:srgbClr val="000000"/>
                </a:solidFill>
                <a:latin typeface="Arial" pitchFamily="34"/>
                <a:ea typeface="Microsoft YaHei" pitchFamily="2"/>
                <a:cs typeface="Arial" pitchFamily="34"/>
              </a:rPr>
              <a:t>Il numero di donne che lavora resta  molto inferiore a quello degli uomini occupati e l’era dell’automazione sta esacerbando il trend: le donne sono poco rappresentate nelle professioni che richiedono una preparazione tecnico-scientifica (le cosiddette materie </a:t>
            </a:r>
            <a:r>
              <a:rPr lang="it-IT" sz="1400" dirty="0">
                <a:solidFill>
                  <a:srgbClr val="C06349"/>
                </a:solidFill>
                <a:latin typeface="Arial" pitchFamily="34"/>
                <a:ea typeface="Microsoft YaHei" pitchFamily="2"/>
                <a:cs typeface="Arial" pitchFamily="34"/>
              </a:rPr>
              <a:t>STEM</a:t>
            </a:r>
            <a:r>
              <a:rPr lang="it-IT" sz="1400" b="0" dirty="0">
                <a:solidFill>
                  <a:srgbClr val="000000"/>
                </a:solidFill>
                <a:latin typeface="Arial" pitchFamily="34"/>
                <a:ea typeface="Microsoft YaHei" pitchFamily="2"/>
                <a:cs typeface="Arial" pitchFamily="34"/>
              </a:rPr>
              <a:t>  (Scienze, Tecnologia, Ingegneria e Matematica)</a:t>
            </a:r>
          </a:p>
          <a:p>
            <a:pPr lvl="0" algn="just" hangingPunct="1">
              <a:spcBef>
                <a:spcPts val="601"/>
              </a:spcBef>
              <a:spcAft>
                <a:spcPts val="601"/>
              </a:spcAft>
            </a:pPr>
            <a:r>
              <a:rPr lang="it-IT" sz="1400" b="0" dirty="0">
                <a:solidFill>
                  <a:srgbClr val="000000"/>
                </a:solidFill>
                <a:latin typeface="Arial" pitchFamily="34"/>
                <a:ea typeface="Microsoft YaHei" pitchFamily="2"/>
                <a:cs typeface="Arial" pitchFamily="34"/>
              </a:rPr>
              <a:t>Il nuovo report del </a:t>
            </a:r>
            <a:r>
              <a:rPr lang="it-IT" sz="1400" dirty="0">
                <a:solidFill>
                  <a:srgbClr val="000000"/>
                </a:solidFill>
                <a:latin typeface="Arial" pitchFamily="34"/>
                <a:ea typeface="Microsoft YaHei" pitchFamily="2"/>
                <a:cs typeface="Arial" pitchFamily="34"/>
              </a:rPr>
              <a:t>World </a:t>
            </a:r>
            <a:r>
              <a:rPr lang="it-IT" sz="1400" dirty="0" err="1">
                <a:solidFill>
                  <a:srgbClr val="000000"/>
                </a:solidFill>
                <a:latin typeface="Arial" pitchFamily="34"/>
                <a:ea typeface="Microsoft YaHei" pitchFamily="2"/>
                <a:cs typeface="Arial" pitchFamily="34"/>
              </a:rPr>
              <a:t>economic</a:t>
            </a:r>
            <a:r>
              <a:rPr lang="it-IT" sz="1400" dirty="0">
                <a:solidFill>
                  <a:srgbClr val="000000"/>
                </a:solidFill>
                <a:latin typeface="Arial" pitchFamily="34"/>
                <a:ea typeface="Microsoft YaHei" pitchFamily="2"/>
                <a:cs typeface="Arial" pitchFamily="34"/>
              </a:rPr>
              <a:t> forum </a:t>
            </a:r>
            <a:r>
              <a:rPr lang="it-IT" sz="1400" b="0" dirty="0">
                <a:solidFill>
                  <a:srgbClr val="000000"/>
                </a:solidFill>
                <a:latin typeface="Arial" pitchFamily="34"/>
                <a:ea typeface="Microsoft YaHei" pitchFamily="2"/>
                <a:cs typeface="Arial" pitchFamily="34"/>
              </a:rPr>
              <a:t>vede l'Italia all'82° posto e denuncia progressi troppo lievi e un peggioramento del divario nell’era dell’automazione.</a:t>
            </a:r>
          </a:p>
          <a:p>
            <a:pPr lvl="0" algn="just" hangingPunct="1">
              <a:spcBef>
                <a:spcPts val="601"/>
              </a:spcBef>
              <a:spcAft>
                <a:spcPts val="601"/>
              </a:spcAft>
            </a:pPr>
            <a:r>
              <a:rPr lang="it-IT" sz="1400" b="0" dirty="0">
                <a:solidFill>
                  <a:srgbClr val="000000"/>
                </a:solidFill>
                <a:latin typeface="Arial" pitchFamily="34"/>
                <a:ea typeface="Microsoft YaHei" pitchFamily="2"/>
                <a:cs typeface="Arial" pitchFamily="34"/>
              </a:rPr>
              <a:t>Dal report risulta che il divario Gender si potrà colmare in un notevole lasso di tempo 108 anni ed in circa 200 anni si potrà colmare il differenziale salariale poiché ancora più grave è la situazione in tema di </a:t>
            </a:r>
            <a:r>
              <a:rPr lang="it-IT" sz="1400" dirty="0">
                <a:solidFill>
                  <a:srgbClr val="C06349"/>
                </a:solidFill>
                <a:latin typeface="Arial" pitchFamily="34"/>
                <a:ea typeface="Microsoft YaHei" pitchFamily="2"/>
                <a:cs typeface="Arial" pitchFamily="34"/>
              </a:rPr>
              <a:t>EQUAL PAY</a:t>
            </a:r>
            <a:r>
              <a:rPr lang="it-IT" sz="1400" b="0" dirty="0">
                <a:solidFill>
                  <a:srgbClr val="000000"/>
                </a:solidFill>
                <a:latin typeface="Arial" pitchFamily="34"/>
                <a:ea typeface="Microsoft YaHei" pitchFamily="2"/>
                <a:cs typeface="Arial" pitchFamily="34"/>
              </a:rPr>
              <a:t>.</a:t>
            </a:r>
          </a:p>
          <a:p>
            <a:pPr lvl="0" algn="just" hangingPunct="1">
              <a:spcBef>
                <a:spcPts val="601"/>
              </a:spcBef>
              <a:spcAft>
                <a:spcPts val="601"/>
              </a:spcAft>
            </a:pPr>
            <a:r>
              <a:rPr lang="it-IT" sz="1400" b="0" dirty="0">
                <a:solidFill>
                  <a:srgbClr val="000000"/>
                </a:solidFill>
                <a:latin typeface="Arial" pitchFamily="34"/>
                <a:ea typeface="Microsoft YaHei" pitchFamily="2"/>
                <a:cs typeface="Arial" pitchFamily="34"/>
              </a:rPr>
              <a:t>La parità gender potrà crescere solo quanto vi sarà una sufficiente offerta di servizi per la prima infanzia, di servizi di accoglienza per disabili, anziani ecc... che siano parte integrante di un  approccio più ampio di un </a:t>
            </a:r>
            <a:r>
              <a:rPr lang="it-IT" sz="1400" b="0" dirty="0" err="1">
                <a:solidFill>
                  <a:srgbClr val="000000"/>
                </a:solidFill>
                <a:latin typeface="Arial" pitchFamily="34"/>
                <a:ea typeface="Microsoft YaHei" pitchFamily="2"/>
                <a:cs typeface="Arial" pitchFamily="34"/>
              </a:rPr>
              <a:t>mainstreming</a:t>
            </a:r>
            <a:r>
              <a:rPr lang="it-IT" sz="1400" b="0" dirty="0">
                <a:solidFill>
                  <a:srgbClr val="000000"/>
                </a:solidFill>
                <a:latin typeface="Arial" pitchFamily="34"/>
                <a:ea typeface="Microsoft YaHei" pitchFamily="2"/>
                <a:cs typeface="Arial" pitchFamily="34"/>
              </a:rPr>
              <a:t> di genere.</a:t>
            </a:r>
          </a:p>
          <a:p>
            <a:pPr lvl="0" algn="just" hangingPunct="1">
              <a:spcBef>
                <a:spcPts val="601"/>
              </a:spcBef>
              <a:spcAft>
                <a:spcPts val="601"/>
              </a:spcAft>
            </a:pPr>
            <a:r>
              <a:rPr lang="it-IT" sz="1400" b="0" dirty="0">
                <a:solidFill>
                  <a:srgbClr val="000000"/>
                </a:solidFill>
                <a:latin typeface="Arial" pitchFamily="34"/>
                <a:ea typeface="Microsoft YaHei" pitchFamily="2"/>
                <a:cs typeface="Arial" pitchFamily="34"/>
              </a:rPr>
              <a:t>Il </a:t>
            </a:r>
            <a:r>
              <a:rPr lang="it-IT" sz="1400" dirty="0">
                <a:solidFill>
                  <a:srgbClr val="C06349"/>
                </a:solidFill>
                <a:latin typeface="Arial" pitchFamily="34"/>
                <a:ea typeface="Microsoft YaHei" pitchFamily="2"/>
                <a:cs typeface="Arial" pitchFamily="34"/>
              </a:rPr>
              <a:t>GENDER MAINSTREAMING</a:t>
            </a:r>
            <a:r>
              <a:rPr lang="it-IT" sz="1400" b="0" dirty="0">
                <a:solidFill>
                  <a:srgbClr val="000000"/>
                </a:solidFill>
                <a:latin typeface="Arial" pitchFamily="34"/>
                <a:ea typeface="Microsoft YaHei" pitchFamily="2"/>
                <a:cs typeface="Arial" pitchFamily="34"/>
              </a:rPr>
              <a:t> è un approccio strategico alle politiche che si pone l’obiettivo del raggiungimento dell’uguaglianza di opportunità tra donne e uomini in ogni ambito della società e che prevede l’integrazione di una prospettiva di genere nell’attività di realizzazione delle politiche</a:t>
            </a:r>
          </a:p>
        </p:txBody>
      </p:sp>
    </p:spTree>
    <p:extLst>
      <p:ext uri="{BB962C8B-B14F-4D97-AF65-F5344CB8AC3E}">
        <p14:creationId xmlns:p14="http://schemas.microsoft.com/office/powerpoint/2010/main" val="4111943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sp>
        <p:nvSpPr>
          <p:cNvPr id="23" name="Rettangolo arrotondato 22"/>
          <p:cNvSpPr/>
          <p:nvPr/>
        </p:nvSpPr>
        <p:spPr>
          <a:xfrm>
            <a:off x="880831" y="1268759"/>
            <a:ext cx="5707293" cy="432049"/>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r>
              <a:rPr lang="it-IT" sz="1600" dirty="0" smtClean="0">
                <a:solidFill>
                  <a:schemeClr val="bg1"/>
                </a:solidFill>
              </a:rPr>
              <a:t>PROMUOVERE L’OCCUPAZIONE DELLE DONNE</a:t>
            </a:r>
            <a:endParaRPr lang="it-IT" sz="1600" dirty="0">
              <a:solidFill>
                <a:schemeClr val="bg1"/>
              </a:solidFill>
            </a:endParaRPr>
          </a:p>
        </p:txBody>
      </p:sp>
      <p:sp>
        <p:nvSpPr>
          <p:cNvPr id="7169" name="Segnaposto numero diapositiva 7168"/>
          <p:cNvSpPr>
            <a:spLocks noGrp="1"/>
          </p:cNvSpPr>
          <p:nvPr>
            <p:ph type="sldNum" sz="quarter" idx="12"/>
          </p:nvPr>
        </p:nvSpPr>
        <p:spPr/>
        <p:txBody>
          <a:bodyPr/>
          <a:lstStyle/>
          <a:p>
            <a:fld id="{E8A12B40-A0DA-4D1A-A20A-71BF3E74F813}" type="slidenum">
              <a:rPr lang="en-GB" smtClean="0"/>
              <a:pPr/>
              <a:t>11</a:t>
            </a:fld>
            <a:endParaRPr lang="en-GB"/>
          </a:p>
        </p:txBody>
      </p:sp>
      <p:sp>
        <p:nvSpPr>
          <p:cNvPr id="30" name="Rettangolo arrotondato 29"/>
          <p:cNvSpPr/>
          <p:nvPr/>
        </p:nvSpPr>
        <p:spPr>
          <a:xfrm>
            <a:off x="763961" y="1700809"/>
            <a:ext cx="7992888" cy="4591542"/>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just">
              <a:spcBef>
                <a:spcPts val="600"/>
              </a:spcBef>
              <a:spcAft>
                <a:spcPts val="600"/>
              </a:spcAft>
            </a:pPr>
            <a:r>
              <a:rPr lang="it-IT" sz="1600" b="0" dirty="0" smtClean="0">
                <a:latin typeface="Arial" panose="020B0604020202020204" pitchFamily="34" charset="0"/>
                <a:cs typeface="Arial" panose="020B0604020202020204" pitchFamily="34" charset="0"/>
              </a:rPr>
              <a:t>Per favorire l’occupazione delle donne, è necessario pertanto:</a:t>
            </a:r>
          </a:p>
          <a:p>
            <a:pPr algn="just">
              <a:spcBef>
                <a:spcPts val="600"/>
              </a:spcBef>
              <a:spcAft>
                <a:spcPts val="600"/>
              </a:spcAft>
            </a:pPr>
            <a:r>
              <a:rPr lang="it-IT" sz="1600" b="0" dirty="0" smtClean="0">
                <a:latin typeface="Arial" panose="020B0604020202020204" pitchFamily="34" charset="0"/>
                <a:cs typeface="Arial" panose="020B0604020202020204" pitchFamily="34" charset="0"/>
              </a:rPr>
              <a:t>	Attuare e favorire l’adozione di forme di conciliazione tra lavoro e 	famiglia con strumenti di lavoro agile (</a:t>
            </a:r>
            <a:r>
              <a:rPr lang="it-IT" sz="1600" b="0" dirty="0" err="1" smtClean="0">
                <a:latin typeface="Arial" panose="020B0604020202020204" pitchFamily="34" charset="0"/>
                <a:cs typeface="Arial" panose="020B0604020202020204" pitchFamily="34" charset="0"/>
              </a:rPr>
              <a:t>smart</a:t>
            </a:r>
            <a:r>
              <a:rPr lang="it-IT" sz="1600" b="0" dirty="0" err="1">
                <a:latin typeface="Arial" panose="020B0604020202020204" pitchFamily="34" charset="0"/>
                <a:cs typeface="Arial" panose="020B0604020202020204" pitchFamily="34" charset="0"/>
              </a:rPr>
              <a:t>-</a:t>
            </a:r>
            <a:r>
              <a:rPr lang="it-IT" sz="1600" b="0" dirty="0" err="1" smtClean="0">
                <a:latin typeface="Arial" panose="020B0604020202020204" pitchFamily="34" charset="0"/>
                <a:cs typeface="Arial" panose="020B0604020202020204" pitchFamily="34" charset="0"/>
              </a:rPr>
              <a:t>working</a:t>
            </a:r>
            <a:r>
              <a:rPr lang="it-IT" sz="1600" b="0" dirty="0" smtClean="0">
                <a:latin typeface="Arial" panose="020B0604020202020204" pitchFamily="34" charset="0"/>
                <a:cs typeface="Arial" panose="020B0604020202020204" pitchFamily="34" charset="0"/>
              </a:rPr>
              <a:t>, tele lavoro, banca 	delle ore)</a:t>
            </a:r>
          </a:p>
          <a:p>
            <a:pPr algn="just">
              <a:spcBef>
                <a:spcPts val="600"/>
              </a:spcBef>
              <a:spcAft>
                <a:spcPts val="600"/>
              </a:spcAft>
            </a:pPr>
            <a:r>
              <a:rPr lang="it-IT" sz="1600" b="0" dirty="0" smtClean="0">
                <a:latin typeface="Arial" panose="020B0604020202020204" pitchFamily="34" charset="0"/>
                <a:cs typeface="Arial" panose="020B0604020202020204" pitchFamily="34" charset="0"/>
              </a:rPr>
              <a:t>	Promuovere azioni per l’inserimento delle donne nelle professioni e nei 	livelli dirigenziali</a:t>
            </a:r>
          </a:p>
          <a:p>
            <a:pPr algn="just">
              <a:spcBef>
                <a:spcPts val="600"/>
              </a:spcBef>
              <a:spcAft>
                <a:spcPts val="600"/>
              </a:spcAft>
            </a:pPr>
            <a:r>
              <a:rPr lang="it-IT" sz="1600" b="0" dirty="0" smtClean="0">
                <a:latin typeface="Arial" panose="020B0604020202020204" pitchFamily="34" charset="0"/>
                <a:cs typeface="Arial" panose="020B0604020202020204" pitchFamily="34" charset="0"/>
              </a:rPr>
              <a:t>	Favorire la diversificazione delle scelte formative e professionali delle 	donne</a:t>
            </a:r>
          </a:p>
          <a:p>
            <a:pPr algn="just">
              <a:spcBef>
                <a:spcPts val="600"/>
              </a:spcBef>
              <a:spcAft>
                <a:spcPts val="600"/>
              </a:spcAft>
            </a:pPr>
            <a:r>
              <a:rPr lang="it-IT" sz="1600" b="0" dirty="0" smtClean="0">
                <a:latin typeface="Arial" panose="020B0604020202020204" pitchFamily="34" charset="0"/>
                <a:cs typeface="Arial" panose="020B0604020202020204" pitchFamily="34" charset="0"/>
              </a:rPr>
              <a:t>	Promuovere e realizzare piani di alta formazione e riqualificazione 	professionale</a:t>
            </a:r>
          </a:p>
        </p:txBody>
      </p:sp>
      <p:sp>
        <p:nvSpPr>
          <p:cNvPr id="10" name="Freccia a destra 9"/>
          <p:cNvSpPr/>
          <p:nvPr/>
        </p:nvSpPr>
        <p:spPr>
          <a:xfrm>
            <a:off x="1327755" y="292494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2" name="Freccia a destra 11"/>
          <p:cNvSpPr/>
          <p:nvPr/>
        </p:nvSpPr>
        <p:spPr>
          <a:xfrm>
            <a:off x="1346214" y="3700785"/>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3" name="Freccia a destra 12"/>
          <p:cNvSpPr/>
          <p:nvPr/>
        </p:nvSpPr>
        <p:spPr>
          <a:xfrm>
            <a:off x="1330543" y="436510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4" name="Freccia a destra 13"/>
          <p:cNvSpPr/>
          <p:nvPr/>
        </p:nvSpPr>
        <p:spPr>
          <a:xfrm>
            <a:off x="1330543" y="5013176"/>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87481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sp>
        <p:nvSpPr>
          <p:cNvPr id="23" name="Rettangolo arrotondato 22"/>
          <p:cNvSpPr/>
          <p:nvPr/>
        </p:nvSpPr>
        <p:spPr>
          <a:xfrm>
            <a:off x="5436096" y="1268759"/>
            <a:ext cx="3024336" cy="432049"/>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a:r>
              <a:rPr lang="it-IT" sz="1600" dirty="0" smtClean="0">
                <a:solidFill>
                  <a:schemeClr val="bg1"/>
                </a:solidFill>
              </a:rPr>
              <a:t>GOVERNANCE</a:t>
            </a:r>
            <a:endParaRPr lang="it-IT" sz="1600" dirty="0">
              <a:solidFill>
                <a:schemeClr val="bg1"/>
              </a:solidFill>
            </a:endParaRPr>
          </a:p>
        </p:txBody>
      </p:sp>
      <p:sp>
        <p:nvSpPr>
          <p:cNvPr id="7169" name="Segnaposto numero diapositiva 7168"/>
          <p:cNvSpPr>
            <a:spLocks noGrp="1"/>
          </p:cNvSpPr>
          <p:nvPr>
            <p:ph type="sldNum" sz="quarter" idx="12"/>
          </p:nvPr>
        </p:nvSpPr>
        <p:spPr/>
        <p:txBody>
          <a:bodyPr/>
          <a:lstStyle/>
          <a:p>
            <a:fld id="{E8A12B40-A0DA-4D1A-A20A-71BF3E74F813}" type="slidenum">
              <a:rPr lang="en-GB" smtClean="0"/>
              <a:pPr/>
              <a:t>12</a:t>
            </a:fld>
            <a:endParaRPr lang="en-GB"/>
          </a:p>
        </p:txBody>
      </p:sp>
      <p:sp>
        <p:nvSpPr>
          <p:cNvPr id="30" name="Rettangolo arrotondato 29"/>
          <p:cNvSpPr/>
          <p:nvPr/>
        </p:nvSpPr>
        <p:spPr>
          <a:xfrm>
            <a:off x="763961" y="1700809"/>
            <a:ext cx="7992888" cy="4591542"/>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lvl="0" algn="just" hangingPunct="1">
              <a:spcBef>
                <a:spcPts val="601"/>
              </a:spcBef>
              <a:spcAft>
                <a:spcPts val="601"/>
              </a:spcAft>
            </a:pPr>
            <a:r>
              <a:rPr lang="it-IT" sz="1600" b="0" dirty="0">
                <a:solidFill>
                  <a:srgbClr val="000000"/>
                </a:solidFill>
                <a:latin typeface="Arial" pitchFamily="34"/>
                <a:ea typeface="Microsoft YaHei" pitchFamily="2"/>
                <a:cs typeface="Arial" pitchFamily="34"/>
              </a:rPr>
              <a:t>Sul piano della </a:t>
            </a:r>
            <a:r>
              <a:rPr lang="it-IT" sz="1600" b="0" dirty="0" err="1">
                <a:solidFill>
                  <a:srgbClr val="000000"/>
                </a:solidFill>
                <a:latin typeface="Arial" pitchFamily="34"/>
                <a:ea typeface="Microsoft YaHei" pitchFamily="2"/>
                <a:cs typeface="Arial" pitchFamily="34"/>
              </a:rPr>
              <a:t>Governance</a:t>
            </a:r>
            <a:r>
              <a:rPr lang="it-IT" sz="1600" b="0" dirty="0">
                <a:solidFill>
                  <a:srgbClr val="000000"/>
                </a:solidFill>
                <a:latin typeface="Arial" pitchFamily="34"/>
                <a:ea typeface="Microsoft YaHei" pitchFamily="2"/>
                <a:cs typeface="Arial" pitchFamily="34"/>
              </a:rPr>
              <a:t> il FSE dovrebbe contribuire a costruire buone prassi per scongiurare discriminazione anche di genere, disuguaglianze, violenze e mobbing; dovrebbe tutelare la salute ed il benessere dei lavoratori nei luoghi di lavoro.</a:t>
            </a:r>
          </a:p>
          <a:p>
            <a:pPr lvl="0" algn="just" hangingPunct="1">
              <a:spcBef>
                <a:spcPts val="601"/>
              </a:spcBef>
              <a:spcAft>
                <a:spcPts val="601"/>
              </a:spcAft>
            </a:pPr>
            <a:r>
              <a:rPr lang="it-IT" sz="1600" b="0" dirty="0">
                <a:solidFill>
                  <a:srgbClr val="000000"/>
                </a:solidFill>
                <a:latin typeface="Arial" pitchFamily="34"/>
                <a:ea typeface="Microsoft YaHei" pitchFamily="2"/>
                <a:cs typeface="Arial" pitchFamily="34"/>
              </a:rPr>
              <a:t>La Regione Siciliana  si è dotata del Comitato Unico di Garanzia (</a:t>
            </a:r>
            <a:r>
              <a:rPr lang="it-IT" sz="1600" dirty="0">
                <a:solidFill>
                  <a:srgbClr val="C06349"/>
                </a:solidFill>
                <a:latin typeface="Arial" pitchFamily="34"/>
                <a:ea typeface="Microsoft YaHei" pitchFamily="2"/>
                <a:cs typeface="Arial" pitchFamily="34"/>
              </a:rPr>
              <a:t>CUG</a:t>
            </a:r>
            <a:r>
              <a:rPr lang="it-IT" sz="1600" b="0" dirty="0">
                <a:solidFill>
                  <a:srgbClr val="000000"/>
                </a:solidFill>
                <a:latin typeface="Arial" pitchFamily="34"/>
                <a:ea typeface="Microsoft YaHei" pitchFamily="2"/>
                <a:cs typeface="Arial" pitchFamily="34"/>
              </a:rPr>
              <a:t>) già dal 2014 in base all' art. 57 del </a:t>
            </a:r>
            <a:r>
              <a:rPr lang="it-IT" sz="1600" b="0" dirty="0" err="1">
                <a:solidFill>
                  <a:srgbClr val="000000"/>
                </a:solidFill>
                <a:latin typeface="Arial" pitchFamily="34"/>
                <a:ea typeface="Microsoft YaHei" pitchFamily="2"/>
                <a:cs typeface="Arial" pitchFamily="34"/>
              </a:rPr>
              <a:t>D.Lgs</a:t>
            </a:r>
            <a:r>
              <a:rPr lang="it-IT" sz="1600" b="0" dirty="0">
                <a:solidFill>
                  <a:srgbClr val="000000"/>
                </a:solidFill>
                <a:latin typeface="Arial" pitchFamily="34"/>
                <a:ea typeface="Microsoft YaHei" pitchFamily="2"/>
                <a:cs typeface="Arial" pitchFamily="34"/>
              </a:rPr>
              <a:t> 30 marzo 2001, n. 165 e alla Direttiva del 4 marzo 2011 della Presidenza del Consiglio dei Ministri “Linee guida sulle modalità di funzionamento dei Comitati Unici di Garanzia per le pari opportunità [...].</a:t>
            </a:r>
          </a:p>
          <a:p>
            <a:pPr lvl="0" algn="just" hangingPunct="1">
              <a:spcBef>
                <a:spcPts val="601"/>
              </a:spcBef>
              <a:spcAft>
                <a:spcPts val="601"/>
              </a:spcAft>
            </a:pPr>
            <a:r>
              <a:rPr lang="it-IT" sz="1600" b="0" dirty="0">
                <a:solidFill>
                  <a:srgbClr val="000000"/>
                </a:solidFill>
                <a:latin typeface="Arial" pitchFamily="34"/>
                <a:ea typeface="Microsoft YaHei" pitchFamily="2"/>
                <a:cs typeface="Arial" pitchFamily="34"/>
              </a:rPr>
              <a:t>Il </a:t>
            </a:r>
            <a:r>
              <a:rPr lang="it-IT" sz="1600" dirty="0">
                <a:solidFill>
                  <a:srgbClr val="C06349"/>
                </a:solidFill>
                <a:latin typeface="Arial" pitchFamily="34"/>
                <a:ea typeface="Microsoft YaHei" pitchFamily="2"/>
                <a:cs typeface="Arial" pitchFamily="34"/>
              </a:rPr>
              <a:t>CUG</a:t>
            </a:r>
            <a:r>
              <a:rPr lang="it-IT" sz="1600" b="0" dirty="0">
                <a:solidFill>
                  <a:srgbClr val="000000"/>
                </a:solidFill>
                <a:latin typeface="Arial" pitchFamily="34"/>
                <a:ea typeface="Microsoft YaHei" pitchFamily="2"/>
                <a:cs typeface="Arial" pitchFamily="34"/>
              </a:rPr>
              <a:t> è uno strumento fondamentale per favorire l'ottimizzazione della produttività del lavoro pubblico, per migliorare l'efficienza delle prestazioni lavorative, razionalizzare e rendere efficiente ed efficace l'organizzazione della Pubblica Amministrazione anche attraverso la realizzazione di un ambiente di lavoro caratterizzato dal rispetto dei principi di pari opportunità, di genere e non discriminazione</a:t>
            </a:r>
            <a:endParaRPr lang="it-IT" sz="16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7433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sp>
        <p:nvSpPr>
          <p:cNvPr id="23" name="Rettangolo arrotondato 22"/>
          <p:cNvSpPr/>
          <p:nvPr/>
        </p:nvSpPr>
        <p:spPr>
          <a:xfrm>
            <a:off x="5436096" y="1268759"/>
            <a:ext cx="3024336" cy="432049"/>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a:r>
              <a:rPr lang="it-IT" sz="1600" dirty="0" smtClean="0">
                <a:solidFill>
                  <a:schemeClr val="bg1"/>
                </a:solidFill>
              </a:rPr>
              <a:t>GOVERNANCE</a:t>
            </a:r>
            <a:endParaRPr lang="it-IT" sz="1600" dirty="0">
              <a:solidFill>
                <a:schemeClr val="bg1"/>
              </a:solidFill>
            </a:endParaRPr>
          </a:p>
        </p:txBody>
      </p:sp>
      <p:sp>
        <p:nvSpPr>
          <p:cNvPr id="7169" name="Segnaposto numero diapositiva 7168"/>
          <p:cNvSpPr>
            <a:spLocks noGrp="1"/>
          </p:cNvSpPr>
          <p:nvPr>
            <p:ph type="sldNum" sz="quarter" idx="12"/>
          </p:nvPr>
        </p:nvSpPr>
        <p:spPr/>
        <p:txBody>
          <a:bodyPr/>
          <a:lstStyle/>
          <a:p>
            <a:fld id="{E8A12B40-A0DA-4D1A-A20A-71BF3E74F813}" type="slidenum">
              <a:rPr lang="en-GB" smtClean="0"/>
              <a:pPr/>
              <a:t>13</a:t>
            </a:fld>
            <a:endParaRPr lang="en-GB"/>
          </a:p>
        </p:txBody>
      </p:sp>
      <p:sp>
        <p:nvSpPr>
          <p:cNvPr id="30" name="Rettangolo arrotondato 29"/>
          <p:cNvSpPr/>
          <p:nvPr/>
        </p:nvSpPr>
        <p:spPr>
          <a:xfrm>
            <a:off x="763961" y="1700809"/>
            <a:ext cx="7992888" cy="4591542"/>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nSpc>
                <a:spcPct val="130000"/>
              </a:lnSpc>
              <a:spcBef>
                <a:spcPts val="600"/>
              </a:spcBef>
              <a:spcAft>
                <a:spcPts val="600"/>
              </a:spcAft>
            </a:pPr>
            <a:r>
              <a:rPr lang="it-IT" sz="1600" b="0" dirty="0" smtClean="0">
                <a:latin typeface="Arial" panose="020B0604020202020204" pitchFamily="34" charset="0"/>
                <a:cs typeface="Arial" panose="020B0604020202020204" pitchFamily="34" charset="0"/>
              </a:rPr>
              <a:t>Una </a:t>
            </a:r>
            <a:r>
              <a:rPr lang="it-IT" sz="1600" b="0" dirty="0">
                <a:latin typeface="Arial" panose="020B0604020202020204" pitchFamily="34" charset="0"/>
                <a:cs typeface="Arial" panose="020B0604020202020204" pitchFamily="34" charset="0"/>
              </a:rPr>
              <a:t>buona </a:t>
            </a:r>
            <a:r>
              <a:rPr lang="it-IT" sz="1600" b="0" i="1" dirty="0" err="1">
                <a:latin typeface="Arial" panose="020B0604020202020204" pitchFamily="34" charset="0"/>
                <a:cs typeface="Arial" panose="020B0604020202020204" pitchFamily="34" charset="0"/>
              </a:rPr>
              <a:t>governance</a:t>
            </a:r>
            <a:r>
              <a:rPr lang="it-IT" sz="1600" b="0" dirty="0">
                <a:latin typeface="Arial" panose="020B0604020202020204" pitchFamily="34" charset="0"/>
                <a:cs typeface="Arial" panose="020B0604020202020204" pitchFamily="34" charset="0"/>
              </a:rPr>
              <a:t> dovrebbe garantire </a:t>
            </a:r>
            <a:r>
              <a:rPr lang="it-IT" sz="1600" b="0" dirty="0" smtClean="0">
                <a:latin typeface="Arial" panose="020B0604020202020204" pitchFamily="34" charset="0"/>
                <a:cs typeface="Arial" panose="020B0604020202020204" pitchFamily="34" charset="0"/>
              </a:rPr>
              <a:t>un </a:t>
            </a:r>
            <a:r>
              <a:rPr lang="it-IT" sz="1600" b="0" dirty="0">
                <a:latin typeface="Arial" panose="020B0604020202020204" pitchFamily="34" charset="0"/>
                <a:cs typeface="Arial" panose="020B0604020202020204" pitchFamily="34" charset="0"/>
              </a:rPr>
              <a:t>rinnovamento sociale concreto attivando strumenti tesi a sostenere la costituzione di organismi </a:t>
            </a:r>
            <a:r>
              <a:rPr lang="it-IT" sz="1600" b="0" dirty="0" smtClean="0">
                <a:latin typeface="Arial" panose="020B0604020202020204" pitchFamily="34" charset="0"/>
                <a:cs typeface="Arial" panose="020B0604020202020204" pitchFamily="34" charset="0"/>
              </a:rPr>
              <a:t>quali:</a:t>
            </a:r>
            <a:r>
              <a:rPr lang="it-IT" sz="1600" b="0" dirty="0">
                <a:latin typeface="Arial" panose="020B0604020202020204" pitchFamily="34" charset="0"/>
                <a:cs typeface="Arial" panose="020B0604020202020204" pitchFamily="34" charset="0"/>
              </a:rPr>
              <a:t>	</a:t>
            </a:r>
            <a:endParaRPr lang="it-IT" sz="1600" b="0" dirty="0" smtClean="0">
              <a:latin typeface="Arial" panose="020B0604020202020204" pitchFamily="34" charset="0"/>
              <a:cs typeface="Arial" panose="020B0604020202020204" pitchFamily="34" charset="0"/>
            </a:endParaRPr>
          </a:p>
          <a:p>
            <a:pPr>
              <a:spcBef>
                <a:spcPts val="600"/>
              </a:spcBef>
              <a:spcAft>
                <a:spcPts val="600"/>
              </a:spcAft>
            </a:pPr>
            <a:r>
              <a:rPr lang="it-IT" sz="1600" b="0" dirty="0">
                <a:latin typeface="Arial" panose="020B0604020202020204" pitchFamily="34" charset="0"/>
                <a:cs typeface="Arial" panose="020B0604020202020204" pitchFamily="34" charset="0"/>
              </a:rPr>
              <a:t>	</a:t>
            </a:r>
            <a:r>
              <a:rPr lang="it-IT" sz="1600" b="0" dirty="0" smtClean="0">
                <a:latin typeface="Arial" panose="020B0604020202020204" pitchFamily="34" charset="0"/>
                <a:cs typeface="Arial" panose="020B0604020202020204" pitchFamily="34" charset="0"/>
              </a:rPr>
              <a:t>Commissioni per le pari opportunità, </a:t>
            </a:r>
          </a:p>
          <a:p>
            <a:pPr lvl="0">
              <a:spcBef>
                <a:spcPts val="600"/>
              </a:spcBef>
              <a:spcAft>
                <a:spcPts val="600"/>
              </a:spcAft>
            </a:pPr>
            <a:r>
              <a:rPr lang="it-IT" sz="1600" b="0" dirty="0" smtClean="0">
                <a:latin typeface="Arial" panose="020B0604020202020204" pitchFamily="34" charset="0"/>
                <a:cs typeface="Arial" panose="020B0604020202020204" pitchFamily="34" charset="0"/>
              </a:rPr>
              <a:t>	Comitati unici di garanzia  negli Enti Locali (Comuni, Provincie, ASP, 	società partecipate ed ecc... );</a:t>
            </a:r>
          </a:p>
          <a:p>
            <a:pPr lvl="0">
              <a:spcBef>
                <a:spcPts val="600"/>
              </a:spcBef>
              <a:spcAft>
                <a:spcPts val="600"/>
              </a:spcAft>
            </a:pPr>
            <a:r>
              <a:rPr lang="it-IT" sz="1600" b="0" dirty="0" smtClean="0">
                <a:latin typeface="Arial" panose="020B0604020202020204" pitchFamily="34" charset="0"/>
                <a:cs typeface="Arial" panose="020B0604020202020204" pitchFamily="34" charset="0"/>
              </a:rPr>
              <a:t>	Azioni di sistema per la creazione di una rete dei diversi organismi.</a:t>
            </a:r>
          </a:p>
          <a:p>
            <a:pPr>
              <a:spcBef>
                <a:spcPts val="0"/>
              </a:spcBef>
              <a:spcAft>
                <a:spcPts val="600"/>
              </a:spcAft>
            </a:pPr>
            <a:endParaRPr lang="it-IT" sz="1600" b="0" dirty="0" smtClean="0">
              <a:latin typeface="Arial" panose="020B0604020202020204" pitchFamily="34" charset="0"/>
              <a:cs typeface="Arial" panose="020B0604020202020204" pitchFamily="34" charset="0"/>
            </a:endParaRPr>
          </a:p>
          <a:p>
            <a:pPr>
              <a:lnSpc>
                <a:spcPct val="130000"/>
              </a:lnSpc>
            </a:pPr>
            <a:r>
              <a:rPr lang="it-IT" sz="1600" b="0" dirty="0" smtClean="0">
                <a:latin typeface="Arial" panose="020B0604020202020204" pitchFamily="34" charset="0"/>
                <a:cs typeface="Arial" panose="020B0604020202020204" pitchFamily="34" charset="0"/>
              </a:rPr>
              <a:t>Infine ogni Amministrazione dovrebbe dotarsi di Piani di azioni positive volti ad affermare il principio delle pari opportunità con l'introduzione di adeguati </a:t>
            </a:r>
          </a:p>
          <a:p>
            <a:pPr>
              <a:spcBef>
                <a:spcPts val="700"/>
              </a:spcBef>
              <a:spcAft>
                <a:spcPts val="700"/>
              </a:spcAft>
            </a:pPr>
            <a:r>
              <a:rPr lang="it-IT" sz="1600" b="0" dirty="0" smtClean="0">
                <a:latin typeface="Arial" panose="020B0604020202020204" pitchFamily="34" charset="0"/>
                <a:cs typeface="Arial" panose="020B0604020202020204" pitchFamily="34" charset="0"/>
              </a:rPr>
              <a:t>	piani formativi;</a:t>
            </a:r>
          </a:p>
          <a:p>
            <a:pPr lvl="0">
              <a:spcBef>
                <a:spcPts val="700"/>
              </a:spcBef>
              <a:spcAft>
                <a:spcPts val="700"/>
              </a:spcAft>
            </a:pPr>
            <a:r>
              <a:rPr lang="it-IT" sz="1600" b="0" dirty="0" smtClean="0">
                <a:latin typeface="Arial" panose="020B0604020202020204" pitchFamily="34" charset="0"/>
                <a:cs typeface="Arial" panose="020B0604020202020204" pitchFamily="34" charset="0"/>
              </a:rPr>
              <a:t>	piani di comunicazione;</a:t>
            </a:r>
          </a:p>
          <a:p>
            <a:pPr>
              <a:spcBef>
                <a:spcPts val="700"/>
              </a:spcBef>
              <a:spcAft>
                <a:spcPts val="700"/>
              </a:spcAft>
            </a:pPr>
            <a:r>
              <a:rPr lang="it-IT" sz="1600" b="0" dirty="0" smtClean="0">
                <a:latin typeface="Arial" panose="020B0604020202020204" pitchFamily="34" charset="0"/>
                <a:cs typeface="Arial" panose="020B0604020202020204" pitchFamily="34" charset="0"/>
              </a:rPr>
              <a:t>	piani per la sicurezza</a:t>
            </a:r>
          </a:p>
        </p:txBody>
      </p:sp>
      <p:sp>
        <p:nvSpPr>
          <p:cNvPr id="15" name="Freccia a destra 14"/>
          <p:cNvSpPr/>
          <p:nvPr/>
        </p:nvSpPr>
        <p:spPr>
          <a:xfrm>
            <a:off x="1387148" y="5022658"/>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6" name="Freccia a destra 15"/>
          <p:cNvSpPr/>
          <p:nvPr/>
        </p:nvSpPr>
        <p:spPr>
          <a:xfrm>
            <a:off x="1381989" y="5454706"/>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7" name="Freccia a destra 16"/>
          <p:cNvSpPr/>
          <p:nvPr/>
        </p:nvSpPr>
        <p:spPr>
          <a:xfrm>
            <a:off x="1381989" y="588675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22" name="Freccia a destra 21"/>
          <p:cNvSpPr/>
          <p:nvPr/>
        </p:nvSpPr>
        <p:spPr>
          <a:xfrm>
            <a:off x="1402819" y="271840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24" name="Freccia a destra 23"/>
          <p:cNvSpPr/>
          <p:nvPr/>
        </p:nvSpPr>
        <p:spPr>
          <a:xfrm>
            <a:off x="1397660" y="3150450"/>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25" name="Freccia a destra 24"/>
          <p:cNvSpPr/>
          <p:nvPr/>
        </p:nvSpPr>
        <p:spPr>
          <a:xfrm>
            <a:off x="1397660" y="3654506"/>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86785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a:stretch>
            <a:fillRect/>
          </a:stretch>
        </p:blipFill>
        <p:spPr bwMode="auto">
          <a:xfrm>
            <a:off x="0" y="1772816"/>
            <a:ext cx="9144000" cy="792752"/>
          </a:xfrm>
          <a:prstGeom prst="rect">
            <a:avLst/>
          </a:prstGeom>
          <a:noFill/>
          <a:ln w="9525">
            <a:noFill/>
            <a:miter lim="800000"/>
            <a:headEnd/>
            <a:tailEnd/>
          </a:ln>
        </p:spPr>
      </p:pic>
      <p:sp>
        <p:nvSpPr>
          <p:cNvPr id="14" name="CasellaDiTesto 13"/>
          <p:cNvSpPr txBox="1"/>
          <p:nvPr/>
        </p:nvSpPr>
        <p:spPr>
          <a:xfrm>
            <a:off x="215516" y="1305676"/>
            <a:ext cx="8712968" cy="852541"/>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dirty="0" smtClean="0">
                <a:solidFill>
                  <a:srgbClr val="0070C0"/>
                </a:solidFill>
                <a:ea typeface="ＭＳ Ｐゴシック" panose="020B0600070205080204" pitchFamily="34" charset="-128"/>
                <a:cs typeface="Arial" panose="020B0604020202020204" pitchFamily="34" charset="0"/>
              </a:rPr>
              <a:t>Comitato di Sorveglianza del  </a:t>
            </a:r>
            <a:r>
              <a:rPr lang="it-IT" dirty="0">
                <a:solidFill>
                  <a:srgbClr val="0070C0"/>
                </a:solidFill>
                <a:ea typeface="ＭＳ Ｐゴシック" panose="020B0600070205080204" pitchFamily="34" charset="-128"/>
                <a:cs typeface="Arial" panose="020B0604020202020204" pitchFamily="34" charset="0"/>
              </a:rPr>
              <a:t>Programma Operativo </a:t>
            </a:r>
            <a:endParaRPr lang="it-IT" dirty="0" smtClean="0">
              <a:solidFill>
                <a:srgbClr val="0070C0"/>
              </a:solidFill>
              <a:ea typeface="ＭＳ Ｐゴシック" panose="020B0600070205080204" pitchFamily="34" charset="-128"/>
              <a:cs typeface="Arial" panose="020B0604020202020204" pitchFamily="34" charset="0"/>
            </a:endParaRPr>
          </a:p>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800" dirty="0" smtClean="0">
                <a:solidFill>
                  <a:srgbClr val="0070C0"/>
                </a:solidFill>
                <a:ea typeface="ＭＳ Ｐゴシック" panose="020B0600070205080204" pitchFamily="34" charset="-128"/>
                <a:cs typeface="Arial" panose="020B0604020202020204" pitchFamily="34" charset="0"/>
              </a:rPr>
              <a:t>FSE Sicilia 2014 – 2020</a:t>
            </a:r>
            <a:endParaRPr lang="it-IT" sz="2800" dirty="0">
              <a:ea typeface="ＭＳ Ｐゴシック" panose="020B0600070205080204" pitchFamily="34" charset="-128"/>
              <a:cs typeface="Arial" panose="020B0604020202020204" pitchFamily="34" charset="0"/>
            </a:endParaRPr>
          </a:p>
        </p:txBody>
      </p:sp>
      <p:pic>
        <p:nvPicPr>
          <p:cNvPr id="1026" name="Picture 2"/>
          <p:cNvPicPr>
            <a:picLocks noChangeAspect="1" noChangeArrowheads="1"/>
          </p:cNvPicPr>
          <p:nvPr/>
        </p:nvPicPr>
        <p:blipFill>
          <a:blip r:embed="rId3" cstate="print"/>
          <a:stretch>
            <a:fillRect/>
          </a:stretch>
        </p:blipFill>
        <p:spPr bwMode="auto">
          <a:xfrm>
            <a:off x="1403648" y="332656"/>
            <a:ext cx="6279678" cy="1069810"/>
          </a:xfrm>
          <a:prstGeom prst="rect">
            <a:avLst/>
          </a:prstGeom>
          <a:noFill/>
          <a:ln>
            <a:noFill/>
          </a:ln>
        </p:spPr>
      </p:pic>
      <p:sp>
        <p:nvSpPr>
          <p:cNvPr id="11" name="CasellaDiTesto 10"/>
          <p:cNvSpPr txBox="1"/>
          <p:nvPr/>
        </p:nvSpPr>
        <p:spPr>
          <a:xfrm>
            <a:off x="1619672" y="2924945"/>
            <a:ext cx="5616624" cy="954107"/>
          </a:xfrm>
          <a:prstGeom prst="rect">
            <a:avLst/>
          </a:prstGeom>
          <a:noFill/>
        </p:spPr>
        <p:txBody>
          <a:bodyPr wrap="square" rtlCol="0">
            <a:spAutoFit/>
          </a:bodyPr>
          <a:lstStyle/>
          <a:p>
            <a:pPr algn="ctr"/>
            <a:r>
              <a:rPr lang="it-IT" sz="3200" dirty="0" smtClean="0">
                <a:solidFill>
                  <a:schemeClr val="tx1">
                    <a:lumMod val="75000"/>
                    <a:lumOff val="25000"/>
                  </a:schemeClr>
                </a:solidFill>
              </a:rPr>
              <a:t>Grazie per l’attenzione </a:t>
            </a:r>
          </a:p>
          <a:p>
            <a:endParaRPr lang="it-IT" dirty="0"/>
          </a:p>
        </p:txBody>
      </p:sp>
      <p:pic>
        <p:nvPicPr>
          <p:cNvPr id="9" name="Immagine 8" descr="Proposta logo antropomorfo FSE SICILIA.png"/>
          <p:cNvPicPr>
            <a:picLocks noChangeAspect="1"/>
          </p:cNvPicPr>
          <p:nvPr/>
        </p:nvPicPr>
        <p:blipFill>
          <a:blip r:embed="rId4" cstate="print"/>
          <a:stretch>
            <a:fillRect/>
          </a:stretch>
        </p:blipFill>
        <p:spPr>
          <a:xfrm>
            <a:off x="3515" y="6088559"/>
            <a:ext cx="3024336" cy="758257"/>
          </a:xfrm>
          <a:prstGeom prst="rect">
            <a:avLst/>
          </a:prstGeom>
        </p:spPr>
      </p:pic>
      <p:sp>
        <p:nvSpPr>
          <p:cNvPr id="15" name="CasellaDiTesto 14"/>
          <p:cNvSpPr txBox="1"/>
          <p:nvPr/>
        </p:nvSpPr>
        <p:spPr>
          <a:xfrm>
            <a:off x="5868144" y="6175299"/>
            <a:ext cx="3275856" cy="584775"/>
          </a:xfrm>
          <a:prstGeom prst="rect">
            <a:avLst/>
          </a:prstGeom>
          <a:noFill/>
        </p:spPr>
        <p:txBody>
          <a:bodyPr wrap="square" rtlCol="0">
            <a:spAutoFit/>
          </a:bodyPr>
          <a:lstStyle/>
          <a:p>
            <a:pPr algn="ctr"/>
            <a:r>
              <a:rPr lang="it-IT" sz="1600" dirty="0" smtClean="0">
                <a:solidFill>
                  <a:srgbClr val="0070C0"/>
                </a:solidFill>
              </a:rPr>
              <a:t>Palermo 25 giugno 2019</a:t>
            </a:r>
          </a:p>
          <a:p>
            <a:pPr algn="ctr"/>
            <a:r>
              <a:rPr lang="it-IT" sz="1600" dirty="0" smtClean="0">
                <a:solidFill>
                  <a:srgbClr val="0070C0"/>
                </a:solidFill>
              </a:rPr>
              <a:t>I.P.S.S.E.O.A. "Pietro Piazza</a:t>
            </a:r>
            <a:r>
              <a:rPr lang="it-IT" sz="1600" dirty="0">
                <a:solidFill>
                  <a:srgbClr val="0070C0"/>
                </a:solidFill>
              </a:rPr>
              <a:t>"</a:t>
            </a:r>
            <a:endParaRPr lang="it-IT" sz="1600" dirty="0" smtClean="0">
              <a:solidFill>
                <a:srgbClr val="0070C0"/>
              </a:solidFill>
            </a:endParaRPr>
          </a:p>
        </p:txBody>
      </p:sp>
      <p:sp>
        <p:nvSpPr>
          <p:cNvPr id="12" name="CasellaDiTesto 11"/>
          <p:cNvSpPr txBox="1"/>
          <p:nvPr/>
        </p:nvSpPr>
        <p:spPr>
          <a:xfrm>
            <a:off x="395536" y="4581128"/>
            <a:ext cx="8136904" cy="738664"/>
          </a:xfrm>
          <a:prstGeom prst="rect">
            <a:avLst/>
          </a:prstGeom>
          <a:noFill/>
        </p:spPr>
        <p:txBody>
          <a:bodyPr wrap="square" rtlCol="0">
            <a:spAutoFit/>
          </a:bodyPr>
          <a:lstStyle/>
          <a:p>
            <a:r>
              <a:rPr lang="it-IT" sz="1800" dirty="0" smtClean="0">
                <a:solidFill>
                  <a:schemeClr val="tx1">
                    <a:lumMod val="75000"/>
                    <a:lumOff val="25000"/>
                  </a:schemeClr>
                </a:solidFill>
              </a:rPr>
              <a:t>Relatrice Dott.ssa Vincenza Di Marco</a:t>
            </a:r>
          </a:p>
          <a:p>
            <a:r>
              <a:rPr lang="it-IT" sz="1200" dirty="0">
                <a:solidFill>
                  <a:schemeClr val="tx1">
                    <a:lumMod val="75000"/>
                    <a:lumOff val="25000"/>
                  </a:schemeClr>
                </a:solidFill>
              </a:rPr>
              <a:t>Assessorato regionale della Famiglia, delle Politiche Sociali e del Lavoro</a:t>
            </a:r>
          </a:p>
          <a:p>
            <a:r>
              <a:rPr lang="it-IT" sz="1200" dirty="0">
                <a:solidFill>
                  <a:schemeClr val="tx1">
                    <a:lumMod val="75000"/>
                    <a:lumOff val="25000"/>
                  </a:schemeClr>
                </a:solidFill>
              </a:rPr>
              <a:t>Dipartimento della Famiglia e delle Politiche Sociali</a:t>
            </a:r>
            <a:endParaRPr lang="it-IT" sz="1200" dirty="0" smtClean="0">
              <a:solidFill>
                <a:schemeClr val="tx1">
                  <a:lumMod val="75000"/>
                  <a:lumOff val="25000"/>
                </a:schemeClr>
              </a:solidFill>
            </a:endParaRPr>
          </a:p>
        </p:txBody>
      </p:sp>
    </p:spTree>
    <p:extLst>
      <p:ext uri="{BB962C8B-B14F-4D97-AF65-F5344CB8AC3E}">
        <p14:creationId xmlns:p14="http://schemas.microsoft.com/office/powerpoint/2010/main" val="1779246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bright="49000"/>
            <a:alphaModFix/>
          </a:blip>
          <a:srcRect r="4377"/>
          <a:stretch>
            <a:fillRect/>
          </a:stretch>
        </p:blipFill>
        <p:spPr>
          <a:xfrm>
            <a:off x="611640" y="476640"/>
            <a:ext cx="8532000" cy="792360"/>
          </a:xfrm>
          <a:prstGeom prst="rect">
            <a:avLst/>
          </a:prstGeom>
          <a:noFill/>
          <a:ln>
            <a:noFill/>
          </a:ln>
        </p:spPr>
      </p:pic>
      <p:pic>
        <p:nvPicPr>
          <p:cNvPr id="3" name="Immagine 5"/>
          <p:cNvPicPr>
            <a:picLocks noChangeAspect="1"/>
          </p:cNvPicPr>
          <p:nvPr/>
        </p:nvPicPr>
        <p:blipFill>
          <a:blip r:embed="rId4">
            <a:lum/>
            <a:alphaModFix/>
          </a:blip>
          <a:srcRect t="26696" r="5618"/>
          <a:stretch>
            <a:fillRect/>
          </a:stretch>
        </p:blipFill>
        <p:spPr>
          <a:xfrm>
            <a:off x="6588000" y="6309720"/>
            <a:ext cx="2231640" cy="431280"/>
          </a:xfrm>
          <a:prstGeom prst="rect">
            <a:avLst/>
          </a:prstGeom>
          <a:noFill/>
          <a:ln>
            <a:noFill/>
          </a:ln>
        </p:spPr>
      </p:pic>
      <p:sp>
        <p:nvSpPr>
          <p:cNvPr id="4" name="CasellaDiTesto 13"/>
          <p:cNvSpPr/>
          <p:nvPr/>
        </p:nvSpPr>
        <p:spPr>
          <a:xfrm>
            <a:off x="251640" y="1628639"/>
            <a:ext cx="7776360" cy="610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365F91"/>
              </a:solidFill>
              <a:latin typeface="Arial Black" pitchFamily="34"/>
              <a:ea typeface="ＭＳ Ｐゴシック" pitchFamily="1"/>
              <a:cs typeface="Mangal" pitchFamily="2"/>
            </a:endParaRPr>
          </a:p>
          <a:p>
            <a:pPr marL="0" marR="0" lvl="0" indent="0" algn="l"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595959"/>
              </a:solidFill>
              <a:latin typeface="Calibri" pitchFamily="18"/>
              <a:ea typeface="ＭＳ Ｐゴシック" pitchFamily="1"/>
              <a:cs typeface="Mangal" pitchFamily="2"/>
            </a:endParaRPr>
          </a:p>
        </p:txBody>
      </p:sp>
      <p:pic>
        <p:nvPicPr>
          <p:cNvPr id="5" name="Immagine 10"/>
          <p:cNvPicPr>
            <a:picLocks noChangeAspect="1"/>
          </p:cNvPicPr>
          <p:nvPr/>
        </p:nvPicPr>
        <p:blipFill>
          <a:blip r:embed="rId5">
            <a:lum/>
            <a:alphaModFix/>
          </a:blip>
          <a:srcRect/>
          <a:stretch>
            <a:fillRect/>
          </a:stretch>
        </p:blipFill>
        <p:spPr>
          <a:xfrm>
            <a:off x="6840" y="6292440"/>
            <a:ext cx="2107800" cy="575640"/>
          </a:xfrm>
          <a:prstGeom prst="rect">
            <a:avLst/>
          </a:prstGeom>
          <a:noFill/>
          <a:ln>
            <a:noFill/>
          </a:ln>
        </p:spPr>
      </p:pic>
      <p:sp>
        <p:nvSpPr>
          <p:cNvPr id="6" name="CasellaDiTesto 8"/>
          <p:cNvSpPr/>
          <p:nvPr/>
        </p:nvSpPr>
        <p:spPr>
          <a:xfrm>
            <a:off x="286920" y="117360"/>
            <a:ext cx="8856720" cy="516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100000"/>
              </a:lnSpc>
              <a:spcBef>
                <a:spcPts val="0"/>
              </a:spcBef>
              <a:spcAft>
                <a:spcPts val="0"/>
              </a:spcAft>
              <a:buNone/>
              <a:tabLst/>
            </a:pPr>
            <a:r>
              <a:rPr lang="it-IT" sz="2800" b="1" i="0" u="none" strike="noStrike" kern="1200" spc="0" dirty="0">
                <a:ln>
                  <a:noFill/>
                </a:ln>
                <a:solidFill>
                  <a:srgbClr val="0066CC"/>
                </a:solidFill>
                <a:ea typeface="Microsoft YaHei" pitchFamily="2"/>
                <a:cs typeface="Arial" panose="020B0604020202020204" pitchFamily="34" charset="0"/>
              </a:rPr>
              <a:t>Pari Opportunità</a:t>
            </a:r>
          </a:p>
        </p:txBody>
      </p:sp>
      <p:sp>
        <p:nvSpPr>
          <p:cNvPr id="7" name="Rettangolo arrotondato 31"/>
          <p:cNvSpPr/>
          <p:nvPr/>
        </p:nvSpPr>
        <p:spPr>
          <a:xfrm>
            <a:off x="539640" y="1844999"/>
            <a:ext cx="8344080" cy="41760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9080">
            <a:solidFill>
              <a:srgbClr val="C06349"/>
            </a:solidFill>
            <a:custDash>
              <a:ds d="100000" sp="100000"/>
            </a:custDash>
          </a:ln>
        </p:spPr>
        <p:txBody>
          <a:bodyPr vert="horz" wrap="square" lIns="90000" tIns="45000" rIns="90000" bIns="45000" anchor="ctr" anchorCtr="0" compatLnSpc="0"/>
          <a:lstStyle/>
          <a:p>
            <a:pPr marL="0" marR="0" lvl="0" indent="0" algn="just" rtl="0" hangingPunct="1">
              <a:lnSpc>
                <a:spcPct val="150000"/>
              </a:lnSpc>
              <a:spcBef>
                <a:spcPts val="0"/>
              </a:spcBef>
              <a:spcAft>
                <a:spcPts val="0"/>
              </a:spcAft>
              <a:buNone/>
              <a:tabLst/>
            </a:pPr>
            <a:r>
              <a:rPr lang="it-IT" sz="1600" b="0" i="0" u="none" strike="noStrike" kern="1200" spc="0" dirty="0" smtClean="0">
                <a:ln>
                  <a:noFill/>
                </a:ln>
                <a:solidFill>
                  <a:srgbClr val="000000"/>
                </a:solidFill>
                <a:latin typeface="Arial" pitchFamily="34"/>
                <a:ea typeface="Microsoft YaHei" pitchFamily="2"/>
                <a:cs typeface="Arial" pitchFamily="34"/>
              </a:rPr>
              <a:t>Le </a:t>
            </a:r>
            <a:r>
              <a:rPr lang="it-IT" sz="1600" b="0" i="0" u="none" strike="noStrike" kern="1200" spc="0" dirty="0">
                <a:ln>
                  <a:noFill/>
                </a:ln>
                <a:solidFill>
                  <a:srgbClr val="000000"/>
                </a:solidFill>
                <a:latin typeface="Arial" pitchFamily="34"/>
                <a:ea typeface="Microsoft YaHei" pitchFamily="2"/>
                <a:cs typeface="Arial" pitchFamily="34"/>
              </a:rPr>
              <a:t>Politiche di pari opportunità e di contrasto alle discriminazioni rappresentano per l'Unione Europea e per gli stati membri una sfida, ormai a regime, che contempera</a:t>
            </a:r>
          </a:p>
          <a:p>
            <a:pPr marL="0" marR="0" lvl="0" indent="0" algn="just" rtl="0" hangingPunct="1">
              <a:lnSpc>
                <a:spcPct val="150000"/>
              </a:lnSpc>
              <a:spcBef>
                <a:spcPts val="0"/>
              </a:spcBef>
              <a:spcAft>
                <a:spcPts val="0"/>
              </a:spcAft>
              <a:buNone/>
              <a:tabLst/>
            </a:pPr>
            <a:r>
              <a:rPr lang="it-IT" sz="1600" b="0" i="0" u="none" strike="noStrike" kern="1200" spc="0" dirty="0">
                <a:ln>
                  <a:noFill/>
                </a:ln>
                <a:solidFill>
                  <a:srgbClr val="000000"/>
                </a:solidFill>
                <a:latin typeface="Arial" pitchFamily="34"/>
                <a:ea typeface="Microsoft YaHei" pitchFamily="2"/>
                <a:cs typeface="Arial" pitchFamily="34"/>
              </a:rPr>
              <a:t>                    </a:t>
            </a:r>
          </a:p>
          <a:p>
            <a:pPr marL="0" marR="0" lvl="0" indent="0" algn="just" rtl="0" hangingPunct="1">
              <a:lnSpc>
                <a:spcPct val="150000"/>
              </a:lnSpc>
              <a:spcBef>
                <a:spcPts val="0"/>
              </a:spcBef>
              <a:spcAft>
                <a:spcPts val="0"/>
              </a:spcAft>
              <a:buNone/>
              <a:tabLst/>
            </a:pPr>
            <a:r>
              <a:rPr lang="it-IT" sz="1600" b="0" i="0" u="none" strike="noStrike" kern="1200" spc="0" dirty="0">
                <a:ln>
                  <a:noFill/>
                </a:ln>
                <a:solidFill>
                  <a:srgbClr val="000000"/>
                </a:solidFill>
                <a:latin typeface="Arial" pitchFamily="34"/>
                <a:ea typeface="Microsoft YaHei" pitchFamily="2"/>
                <a:cs typeface="Arial" pitchFamily="34"/>
              </a:rPr>
              <a:t> -  aspetti legati al riconoscimento dei diritti fondamentali della persona</a:t>
            </a:r>
          </a:p>
          <a:p>
            <a:pPr marL="0" marR="0" lvl="0" indent="0" algn="just" rtl="0" hangingPunct="1">
              <a:lnSpc>
                <a:spcPct val="150000"/>
              </a:lnSpc>
              <a:spcBef>
                <a:spcPts val="0"/>
              </a:spcBef>
              <a:spcAft>
                <a:spcPts val="0"/>
              </a:spcAft>
              <a:buNone/>
              <a:tabLst/>
            </a:pPr>
            <a:endParaRPr lang="it-IT" sz="1600" b="0" i="0" u="none" strike="noStrike" kern="1200" spc="0" dirty="0">
              <a:ln>
                <a:noFill/>
              </a:ln>
              <a:solidFill>
                <a:srgbClr val="000000"/>
              </a:solidFill>
              <a:latin typeface="Arial" pitchFamily="34"/>
              <a:ea typeface="Microsoft YaHei" pitchFamily="2"/>
              <a:cs typeface="Arial" pitchFamily="34"/>
            </a:endParaRPr>
          </a:p>
          <a:p>
            <a:pPr marL="0" marR="0" lvl="0" indent="0" algn="just" rtl="0" hangingPunct="1">
              <a:lnSpc>
                <a:spcPct val="150000"/>
              </a:lnSpc>
              <a:spcBef>
                <a:spcPts val="0"/>
              </a:spcBef>
              <a:spcAft>
                <a:spcPts val="0"/>
              </a:spcAft>
              <a:buNone/>
              <a:tabLst/>
            </a:pPr>
            <a:r>
              <a:rPr lang="it-IT" sz="1600" b="0" i="0" u="none" strike="noStrike" kern="1200" spc="0" dirty="0">
                <a:ln>
                  <a:noFill/>
                </a:ln>
                <a:solidFill>
                  <a:srgbClr val="000000"/>
                </a:solidFill>
                <a:latin typeface="Arial" pitchFamily="34"/>
                <a:ea typeface="Microsoft YaHei" pitchFamily="2"/>
                <a:cs typeface="Arial" pitchFamily="34"/>
              </a:rPr>
              <a:t> -  aspetti legati alla promozione di condizioni che quotidianamente possono creare e garantire condizioni di eguaglianza</a:t>
            </a:r>
          </a:p>
        </p:txBody>
      </p:sp>
      <p:sp>
        <p:nvSpPr>
          <p:cNvPr id="8" name="Rettangolo arrotondato 41"/>
          <p:cNvSpPr/>
          <p:nvPr/>
        </p:nvSpPr>
        <p:spPr>
          <a:xfrm>
            <a:off x="907200" y="1334520"/>
            <a:ext cx="3970079" cy="43667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6349"/>
          </a:solidFill>
          <a:ln>
            <a:noFill/>
            <a:prstDash val="solid"/>
          </a:ln>
        </p:spPr>
        <p:txBody>
          <a:bodyPr vert="horz" wrap="square" lIns="129600" tIns="129600" rIns="129600" bIns="129600" anchor="ctr" anchorCtr="0" compatLnSpc="0"/>
          <a:lstStyle/>
          <a:p>
            <a:pPr marL="0" marR="0" lvl="0" indent="0" algn="ctr" rtl="0" hangingPunct="1">
              <a:lnSpc>
                <a:spcPct val="90000"/>
              </a:lnSpc>
              <a:spcBef>
                <a:spcPts val="0"/>
              </a:spcBef>
              <a:spcAft>
                <a:spcPts val="629"/>
              </a:spcAft>
              <a:buNone/>
              <a:tabLst/>
            </a:pPr>
            <a:r>
              <a:rPr lang="it-IT" sz="1600" b="1" i="0" u="none" strike="noStrike" kern="1200" spc="0" dirty="0">
                <a:ln>
                  <a:noFill/>
                </a:ln>
                <a:solidFill>
                  <a:srgbClr val="FFFFFF"/>
                </a:solidFill>
                <a:latin typeface="Arial" pitchFamily="34"/>
                <a:ea typeface="Tahoma" pitchFamily="1"/>
                <a:cs typeface="Arial" pitchFamily="34"/>
              </a:rPr>
              <a:t>Art. 7 del Regolament</a:t>
            </a:r>
            <a:r>
              <a:rPr lang="it-IT" sz="1600" b="1" i="0" u="none" strike="noStrike" kern="1200" spc="0" dirty="0">
                <a:ln>
                  <a:noFill/>
                </a:ln>
                <a:solidFill>
                  <a:srgbClr val="FFFFFF"/>
                </a:solidFill>
                <a:latin typeface="Calibri" pitchFamily="18"/>
                <a:ea typeface="Tahoma" pitchFamily="1"/>
                <a:cs typeface="Arial" pitchFamily="34"/>
              </a:rPr>
              <a:t>o UE 1303/2013</a:t>
            </a:r>
          </a:p>
        </p:txBody>
      </p:sp>
      <p:sp>
        <p:nvSpPr>
          <p:cNvPr id="9" name="CasellaDiTesto 42"/>
          <p:cNvSpPr/>
          <p:nvPr/>
        </p:nvSpPr>
        <p:spPr>
          <a:xfrm>
            <a:off x="711000" y="2201760"/>
            <a:ext cx="6812999" cy="326841"/>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l" rtl="0" hangingPunct="1">
              <a:lnSpc>
                <a:spcPct val="100000"/>
              </a:lnSpc>
              <a:spcBef>
                <a:spcPts val="0"/>
              </a:spcBef>
              <a:spcAft>
                <a:spcPts val="0"/>
              </a:spcAft>
              <a:buNone/>
              <a:tabLst/>
            </a:pPr>
            <a:r>
              <a:rPr lang="it-IT" sz="1600" b="1" i="0" u="none" strike="noStrike" kern="1200" spc="0" dirty="0">
                <a:ln>
                  <a:noFill/>
                </a:ln>
                <a:solidFill>
                  <a:srgbClr val="C06349"/>
                </a:solidFill>
                <a:ea typeface="Microsoft YaHei" pitchFamily="2"/>
                <a:cs typeface="Arial" panose="020B0604020202020204" pitchFamily="34" charset="0"/>
              </a:rPr>
              <a:t>Promozione delle pari opportunità e non discriminazione</a:t>
            </a:r>
            <a:r>
              <a:rPr lang="it-IT" sz="1600" b="1" i="0" u="none" strike="noStrike" kern="1200" spc="0" dirty="0" smtClean="0">
                <a:ln>
                  <a:noFill/>
                </a:ln>
                <a:solidFill>
                  <a:srgbClr val="C06349"/>
                </a:solidFill>
                <a:ea typeface="Microsoft YaHei" pitchFamily="2"/>
                <a:cs typeface="Arial" panose="020B0604020202020204" pitchFamily="34" charset="0"/>
              </a:rPr>
              <a:t>:</a:t>
            </a:r>
            <a:endParaRPr lang="it-IT" sz="1600" b="1" i="0" u="none" strike="noStrike" kern="1200" spc="0" dirty="0">
              <a:ln>
                <a:noFill/>
              </a:ln>
              <a:solidFill>
                <a:srgbClr val="C06349"/>
              </a:solidFill>
              <a:ea typeface="Microsoft YaHei" pitchFamily="2"/>
              <a:cs typeface="Arial" panose="020B0604020202020204" pitchFamily="34" charset="0"/>
            </a:endParaRPr>
          </a:p>
        </p:txBody>
      </p:sp>
      <p:sp>
        <p:nvSpPr>
          <p:cNvPr id="10" name="Segnaposto numero diapositiva 14"/>
          <p:cNvSpPr txBox="1">
            <a:spLocks noGrp="1"/>
          </p:cNvSpPr>
          <p:nvPr>
            <p:ph type="sldNum" sz="quarter" idx="4294967295"/>
          </p:nvPr>
        </p:nvSpPr>
        <p:spPr>
          <a:xfrm>
            <a:off x="6553080" y="6356520"/>
            <a:ext cx="2133360" cy="364679"/>
          </a:xfrm>
          <a:prstGeom prst="rect">
            <a:avLst/>
          </a:prstGeom>
          <a:noFill/>
          <a:ln>
            <a:noFill/>
          </a:ln>
        </p:spPr>
        <p:txBody>
          <a:bodyPr wrap="square" lIns="90000" tIns="45000" rIns="90000" bIns="45000" anchor="t" anchorCtr="0"/>
          <a:lstStyle/>
          <a:p>
            <a:pPr lvl="0"/>
            <a:fld id="{49544A3F-0D77-42B3-AB4A-D2A8E45FC5FF}" type="slidenum">
              <a:t>2</a:t>
            </a:fld>
            <a:endParaRPr lang="it-IT" b="1">
              <a:solidFill>
                <a:srgbClr val="000000"/>
              </a:solidFill>
              <a:latin typeface="Calibri" pitchFamily="18"/>
              <a:ea typeface="Arial Unicode MS" pitchFamily="2"/>
              <a:cs typeface="Tahoma" pitchFamily="2"/>
            </a:endParaRPr>
          </a:p>
        </p:txBody>
      </p:sp>
    </p:spTree>
    <p:extLst>
      <p:ext uri="{BB962C8B-B14F-4D97-AF65-F5344CB8AC3E}">
        <p14:creationId xmlns:p14="http://schemas.microsoft.com/office/powerpoint/2010/main" val="2784668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smtClean="0">
                <a:solidFill>
                  <a:srgbClr val="0066CC"/>
                </a:solidFill>
              </a:rPr>
              <a:t>Pari Opportunità</a:t>
            </a:r>
            <a:endParaRPr lang="it-IT" sz="2800" baseline="-25000" dirty="0">
              <a:solidFill>
                <a:srgbClr val="0066CC"/>
              </a:solidFill>
            </a:endParaRPr>
          </a:p>
        </p:txBody>
      </p:sp>
      <p:sp>
        <p:nvSpPr>
          <p:cNvPr id="32" name="Rettangolo arrotondato 31"/>
          <p:cNvSpPr/>
          <p:nvPr/>
        </p:nvSpPr>
        <p:spPr>
          <a:xfrm>
            <a:off x="539552" y="1844824"/>
            <a:ext cx="8344344" cy="4176464"/>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just">
              <a:lnSpc>
                <a:spcPct val="150000"/>
              </a:lnSpc>
            </a:pPr>
            <a:r>
              <a:rPr lang="it-IT" sz="1600" b="0" dirty="0" smtClean="0">
                <a:solidFill>
                  <a:prstClr val="black"/>
                </a:solidFill>
                <a:latin typeface="Arial" panose="020B0604020202020204" pitchFamily="34" charset="0"/>
                <a:cs typeface="Arial" panose="020B0604020202020204" pitchFamily="34" charset="0"/>
              </a:rPr>
              <a:t>Gli </a:t>
            </a:r>
            <a:r>
              <a:rPr lang="it-IT" sz="1600" b="0" dirty="0">
                <a:solidFill>
                  <a:prstClr val="black"/>
                </a:solidFill>
                <a:latin typeface="Arial" panose="020B0604020202020204" pitchFamily="34" charset="0"/>
                <a:cs typeface="Arial" panose="020B0604020202020204" pitchFamily="34" charset="0"/>
              </a:rPr>
              <a:t>Stati membri e la Commissione adottano le misure necessarie per prevenire qualsiasi discriminazione fondata su sesso</a:t>
            </a:r>
            <a:r>
              <a:rPr lang="it-IT" sz="1600" b="0" dirty="0" smtClean="0">
                <a:solidFill>
                  <a:prstClr val="black"/>
                </a:solidFill>
                <a:latin typeface="Arial" panose="020B0604020202020204" pitchFamily="34" charset="0"/>
                <a:cs typeface="Arial" panose="020B0604020202020204" pitchFamily="34" charset="0"/>
              </a:rPr>
              <a:t>, razza </a:t>
            </a:r>
            <a:r>
              <a:rPr lang="it-IT" sz="1600" b="0" dirty="0">
                <a:solidFill>
                  <a:prstClr val="black"/>
                </a:solidFill>
                <a:latin typeface="Arial" panose="020B0604020202020204" pitchFamily="34" charset="0"/>
                <a:cs typeface="Arial" panose="020B0604020202020204" pitchFamily="34" charset="0"/>
              </a:rPr>
              <a:t>o origine etnica, religione o convinzioni personali, disabilità, età o orientamento sessuale durante la preparazione </a:t>
            </a:r>
            <a:r>
              <a:rPr lang="it-IT" sz="1600" b="0" dirty="0" smtClean="0">
                <a:solidFill>
                  <a:prstClr val="black"/>
                </a:solidFill>
                <a:latin typeface="Arial" panose="020B0604020202020204" pitchFamily="34" charset="0"/>
                <a:cs typeface="Arial" panose="020B0604020202020204" pitchFamily="34" charset="0"/>
              </a:rPr>
              <a:t>e l'esecuzione </a:t>
            </a:r>
            <a:r>
              <a:rPr lang="it-IT" sz="1600" b="0" dirty="0">
                <a:solidFill>
                  <a:prstClr val="black"/>
                </a:solidFill>
                <a:latin typeface="Arial" panose="020B0604020202020204" pitchFamily="34" charset="0"/>
                <a:cs typeface="Arial" panose="020B0604020202020204" pitchFamily="34" charset="0"/>
              </a:rPr>
              <a:t>dei </a:t>
            </a:r>
            <a:r>
              <a:rPr lang="it-IT" sz="1600" b="0" dirty="0" smtClean="0">
                <a:solidFill>
                  <a:prstClr val="black"/>
                </a:solidFill>
                <a:latin typeface="Arial" panose="020B0604020202020204" pitchFamily="34" charset="0"/>
                <a:cs typeface="Arial" panose="020B0604020202020204" pitchFamily="34" charset="0"/>
              </a:rPr>
              <a:t>programmi anche in connessione alla sorveglianza, alla predisposizione di relazione e valutazione.</a:t>
            </a:r>
          </a:p>
        </p:txBody>
      </p:sp>
      <p:sp>
        <p:nvSpPr>
          <p:cNvPr id="42" name="Rettangolo arrotondato 41"/>
          <p:cNvSpPr/>
          <p:nvPr/>
        </p:nvSpPr>
        <p:spPr>
          <a:xfrm>
            <a:off x="907167" y="1334456"/>
            <a:ext cx="3970613" cy="436967"/>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defTabSz="1289050">
              <a:lnSpc>
                <a:spcPct val="90000"/>
              </a:lnSpc>
              <a:spcAft>
                <a:spcPct val="35000"/>
              </a:spcAft>
            </a:pPr>
            <a:r>
              <a:rPr lang="it-IT" sz="1600" kern="0" dirty="0" smtClean="0">
                <a:solidFill>
                  <a:prstClr val="white"/>
                </a:solidFill>
                <a:latin typeface="Arial" panose="020B0604020202020204" pitchFamily="34" charset="0"/>
                <a:ea typeface="Tahoma" panose="020B0604030504040204" pitchFamily="34" charset="0"/>
                <a:cs typeface="Arial" panose="020B0604020202020204" pitchFamily="34" charset="0"/>
              </a:rPr>
              <a:t>Art. 7 del Regolament</a:t>
            </a:r>
            <a:r>
              <a:rPr lang="it-IT" sz="1600" kern="0" dirty="0" smtClean="0">
                <a:solidFill>
                  <a:prstClr val="white"/>
                </a:solidFill>
                <a:ea typeface="Tahoma" panose="020B0604030504040204" pitchFamily="34" charset="0"/>
                <a:cs typeface="Arial" panose="020B0604020202020204" pitchFamily="34" charset="0"/>
              </a:rPr>
              <a:t>o UE 1303/2013</a:t>
            </a:r>
            <a:endParaRPr lang="it-IT" sz="1600" kern="0" dirty="0">
              <a:solidFill>
                <a:prstClr val="white"/>
              </a:solidFill>
              <a:latin typeface="Arial" panose="020B0604020202020204" pitchFamily="34" charset="0"/>
              <a:ea typeface="Tahoma" panose="020B0604030504040204" pitchFamily="34" charset="0"/>
              <a:cs typeface="Arial" panose="020B0604020202020204" pitchFamily="34" charset="0"/>
            </a:endParaRPr>
          </a:p>
        </p:txBody>
      </p:sp>
      <p:sp>
        <p:nvSpPr>
          <p:cNvPr id="43" name="CasellaDiTesto 42"/>
          <p:cNvSpPr txBox="1"/>
          <p:nvPr/>
        </p:nvSpPr>
        <p:spPr>
          <a:xfrm>
            <a:off x="710888" y="2201722"/>
            <a:ext cx="6813440" cy="584775"/>
          </a:xfrm>
          <a:prstGeom prst="rect">
            <a:avLst/>
          </a:prstGeom>
          <a:noFill/>
        </p:spPr>
        <p:txBody>
          <a:bodyPr wrap="square" rtlCol="0">
            <a:spAutoFit/>
          </a:bodyPr>
          <a:lstStyle/>
          <a:p>
            <a:r>
              <a:rPr lang="it-IT" sz="1600" dirty="0">
                <a:solidFill>
                  <a:srgbClr val="C06349"/>
                </a:solidFill>
              </a:rPr>
              <a:t>Promozione della parità fra uomini e donne e non discriminazione</a:t>
            </a:r>
            <a:r>
              <a:rPr lang="it-IT" sz="1600" b="1" dirty="0" smtClean="0">
                <a:solidFill>
                  <a:srgbClr val="C06349"/>
                </a:solidFill>
              </a:rPr>
              <a:t>:</a:t>
            </a:r>
          </a:p>
          <a:p>
            <a:endParaRPr lang="it-IT" sz="1600" b="1" dirty="0" smtClean="0">
              <a:solidFill>
                <a:srgbClr val="C06349"/>
              </a:solidFill>
            </a:endParaRPr>
          </a:p>
        </p:txBody>
      </p:sp>
      <p:sp>
        <p:nvSpPr>
          <p:cNvPr id="15" name="Segnaposto numero diapositiva 14"/>
          <p:cNvSpPr>
            <a:spLocks noGrp="1"/>
          </p:cNvSpPr>
          <p:nvPr>
            <p:ph type="sldNum" sz="quarter" idx="12"/>
          </p:nvPr>
        </p:nvSpPr>
        <p:spPr/>
        <p:txBody>
          <a:bodyPr/>
          <a:lstStyle/>
          <a:p>
            <a:fld id="{E8A12B40-A0DA-4D1A-A20A-71BF3E74F813}" type="slidenum">
              <a:rPr lang="en-GB" smtClean="0"/>
              <a:pPr/>
              <a:t>3</a:t>
            </a:fld>
            <a:endParaRPr lang="en-GB"/>
          </a:p>
        </p:txBody>
      </p:sp>
    </p:spTree>
    <p:extLst>
      <p:ext uri="{BB962C8B-B14F-4D97-AF65-F5344CB8AC3E}">
        <p14:creationId xmlns:p14="http://schemas.microsoft.com/office/powerpoint/2010/main" val="2358204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4"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5" cstate="print"/>
          <a:stretch>
            <a:fillRect/>
          </a:stretch>
        </p:blipFill>
        <p:spPr>
          <a:xfrm>
            <a:off x="6896" y="6292350"/>
            <a:ext cx="2108148" cy="576000"/>
          </a:xfrm>
          <a:prstGeom prst="rect">
            <a:avLst/>
          </a:prstGeom>
        </p:spPr>
      </p:pic>
      <p:sp>
        <p:nvSpPr>
          <p:cNvPr id="9" name="CasellaDiTesto 8"/>
          <p:cNvSpPr txBox="1"/>
          <p:nvPr/>
        </p:nvSpPr>
        <p:spPr>
          <a:xfrm>
            <a:off x="287016" y="106478"/>
            <a:ext cx="8856984" cy="523220"/>
          </a:xfrm>
          <a:prstGeom prst="rect">
            <a:avLst/>
          </a:prstGeom>
          <a:noFill/>
        </p:spPr>
        <p:txBody>
          <a:bodyPr wrap="square" rtlCol="0">
            <a:spAutoFit/>
          </a:bodyPr>
          <a:lstStyle/>
          <a:p>
            <a:pPr algn="ctr"/>
            <a:r>
              <a:rPr lang="it-IT" sz="2800" dirty="0" smtClean="0">
                <a:solidFill>
                  <a:srgbClr val="0066CC"/>
                </a:solidFill>
              </a:rPr>
              <a:t>Pari Opportunità</a:t>
            </a:r>
            <a:endParaRPr lang="it-IT" sz="2800" baseline="-25000" dirty="0">
              <a:solidFill>
                <a:srgbClr val="0066CC"/>
              </a:solidFill>
            </a:endParaRPr>
          </a:p>
        </p:txBody>
      </p:sp>
      <p:sp>
        <p:nvSpPr>
          <p:cNvPr id="10" name="Rettangolo arrotondato 9"/>
          <p:cNvSpPr/>
          <p:nvPr/>
        </p:nvSpPr>
        <p:spPr>
          <a:xfrm>
            <a:off x="107504" y="2318075"/>
            <a:ext cx="2007540" cy="570537"/>
          </a:xfrm>
          <a:prstGeom prst="roundRect">
            <a:avLst/>
          </a:prstGeom>
          <a:solidFill>
            <a:srgbClr val="C06349"/>
          </a:solidFill>
          <a:ln/>
        </p:spPr>
        <p:style>
          <a:lnRef idx="0">
            <a:schemeClr val="accent5"/>
          </a:lnRef>
          <a:fillRef idx="3">
            <a:schemeClr val="accent5"/>
          </a:fillRef>
          <a:effectRef idx="3">
            <a:schemeClr val="accent5"/>
          </a:effectRef>
          <a:fontRef idx="minor">
            <a:schemeClr val="lt1"/>
          </a:fontRef>
        </p:style>
        <p:txBody>
          <a:bodyPr lIns="129524" tIns="129524" rIns="129524" bIns="129524" spcCol="1270" rtlCol="0" anchor="ctr"/>
          <a:lstStyle/>
          <a:p>
            <a:pPr algn="ctr" defTabSz="1289050" eaLnBrk="0" fontAlgn="base" hangingPunct="0">
              <a:lnSpc>
                <a:spcPct val="90000"/>
              </a:lnSpc>
              <a:spcBef>
                <a:spcPct val="0"/>
              </a:spcBef>
              <a:spcAft>
                <a:spcPct val="35000"/>
              </a:spcAft>
              <a:defRPr/>
            </a:pPr>
            <a:r>
              <a:rPr lang="it-IT" sz="1600" b="1" kern="0" dirty="0" smtClean="0">
                <a:solidFill>
                  <a:prstClr val="white"/>
                </a:solidFill>
                <a:latin typeface="Arial" panose="020B0604020202020204" pitchFamily="34" charset="0"/>
                <a:ea typeface="Tahoma" panose="020B0604030504040204" pitchFamily="34" charset="0"/>
                <a:cs typeface="Arial" panose="020B0604020202020204" pitchFamily="34" charset="0"/>
              </a:rPr>
              <a:t>PARI OPPORTUNITÀ</a:t>
            </a:r>
          </a:p>
        </p:txBody>
      </p:sp>
      <p:sp>
        <p:nvSpPr>
          <p:cNvPr id="12" name="Freccia a destra 11"/>
          <p:cNvSpPr/>
          <p:nvPr/>
        </p:nvSpPr>
        <p:spPr>
          <a:xfrm>
            <a:off x="2206589" y="2448243"/>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3" name="Rettangolo arrotondato 12"/>
          <p:cNvSpPr/>
          <p:nvPr/>
        </p:nvSpPr>
        <p:spPr>
          <a:xfrm>
            <a:off x="107505" y="4018923"/>
            <a:ext cx="2007540" cy="594230"/>
          </a:xfrm>
          <a:prstGeom prst="roundRect">
            <a:avLst/>
          </a:prstGeom>
          <a:solidFill>
            <a:srgbClr val="C06349"/>
          </a:solidFill>
          <a:ln/>
        </p:spPr>
        <p:style>
          <a:lnRef idx="0">
            <a:schemeClr val="accent3"/>
          </a:lnRef>
          <a:fillRef idx="3">
            <a:schemeClr val="accent3"/>
          </a:fillRef>
          <a:effectRef idx="3">
            <a:schemeClr val="accent3"/>
          </a:effectRef>
          <a:fontRef idx="minor">
            <a:schemeClr val="lt1"/>
          </a:fontRef>
        </p:style>
        <p:txBody>
          <a:bodyPr lIns="129524" tIns="129524" rIns="129524" bIns="129524" spcCol="1270" rtlCol="0" anchor="ctr"/>
          <a:lstStyle/>
          <a:p>
            <a:pPr algn="ctr" defTabSz="1289050">
              <a:lnSpc>
                <a:spcPct val="90000"/>
              </a:lnSpc>
              <a:spcAft>
                <a:spcPct val="35000"/>
              </a:spcAft>
              <a:defRPr/>
            </a:pPr>
            <a:r>
              <a:rPr lang="it-IT" sz="1600" kern="0" dirty="0" smtClean="0">
                <a:solidFill>
                  <a:prstClr val="white"/>
                </a:solidFill>
                <a:latin typeface="Arial" panose="020B0604020202020204" pitchFamily="34" charset="0"/>
                <a:ea typeface="Tahoma" panose="020B0604030504040204" pitchFamily="34" charset="0"/>
                <a:cs typeface="Arial" panose="020B0604020202020204" pitchFamily="34" charset="0"/>
              </a:rPr>
              <a:t>PARITÀ DI TRATTAMENTO</a:t>
            </a:r>
            <a:endParaRPr lang="it-IT" sz="1600" kern="0" dirty="0">
              <a:solidFill>
                <a:prstClr val="white"/>
              </a:solidFill>
              <a:latin typeface="Arial" panose="020B0604020202020204" pitchFamily="34" charset="0"/>
              <a:ea typeface="Tahoma" panose="020B0604030504040204" pitchFamily="34" charset="0"/>
              <a:cs typeface="Arial" panose="020B0604020202020204" pitchFamily="34" charset="0"/>
            </a:endParaRPr>
          </a:p>
        </p:txBody>
      </p:sp>
      <p:sp>
        <p:nvSpPr>
          <p:cNvPr id="15" name="Freccia a destra 14"/>
          <p:cNvSpPr/>
          <p:nvPr/>
        </p:nvSpPr>
        <p:spPr>
          <a:xfrm>
            <a:off x="2188321" y="4106991"/>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9" name="Rettangolo 18"/>
          <p:cNvSpPr/>
          <p:nvPr/>
        </p:nvSpPr>
        <p:spPr>
          <a:xfrm>
            <a:off x="2537219" y="2018802"/>
            <a:ext cx="6364064" cy="1122166"/>
          </a:xfrm>
          <a:prstGeom prst="rect">
            <a:avLst/>
          </a:prstGeom>
          <a:solidFill>
            <a:schemeClr val="bg1"/>
          </a:solidFill>
          <a:ln w="19050" cap="flat" cmpd="sng" algn="ctr">
            <a:solidFill>
              <a:srgbClr val="C06349"/>
            </a:solidFill>
            <a:prstDash val="solid"/>
          </a:ln>
          <a:effectLst/>
        </p:spPr>
        <p:txBody>
          <a:bodyPr lIns="129524" tIns="129524" rIns="129524" bIns="129524" spcCol="1270" rtlCol="0" anchor="ctr"/>
          <a:lstStyle/>
          <a:p>
            <a:pPr lvl="0" algn="just">
              <a:defRPr/>
            </a:pPr>
            <a:r>
              <a:rPr lang="it-IT" sz="1600" b="0" dirty="0" smtClean="0">
                <a:solidFill>
                  <a:schemeClr val="dk1"/>
                </a:solidFill>
              </a:rPr>
              <a:t>Parità di trattamento tra le persone, parità di trattamento tra uomini e donne negli ambiti del lavoro, della formazione e dell’istruzione, nell’accesso alle cure sanitarie e ai beni e ai servizi in generale</a:t>
            </a:r>
            <a:endParaRPr lang="it-IT" sz="1600" b="0" dirty="0"/>
          </a:p>
        </p:txBody>
      </p:sp>
      <p:sp>
        <p:nvSpPr>
          <p:cNvPr id="2" name="Segnaposto numero diapositiva 1"/>
          <p:cNvSpPr>
            <a:spLocks noGrp="1"/>
          </p:cNvSpPr>
          <p:nvPr>
            <p:ph type="sldNum" sz="quarter" idx="12"/>
          </p:nvPr>
        </p:nvSpPr>
        <p:spPr/>
        <p:txBody>
          <a:bodyPr/>
          <a:lstStyle/>
          <a:p>
            <a:fld id="{E8A12B40-A0DA-4D1A-A20A-71BF3E74F813}" type="slidenum">
              <a:rPr lang="en-GB" smtClean="0"/>
              <a:pPr/>
              <a:t>4</a:t>
            </a:fld>
            <a:endParaRPr lang="en-GB"/>
          </a:p>
        </p:txBody>
      </p:sp>
      <p:sp>
        <p:nvSpPr>
          <p:cNvPr id="22" name="Rettangolo 21"/>
          <p:cNvSpPr/>
          <p:nvPr/>
        </p:nvSpPr>
        <p:spPr>
          <a:xfrm>
            <a:off x="2537219" y="3861048"/>
            <a:ext cx="6364065" cy="1009923"/>
          </a:xfrm>
          <a:prstGeom prst="rect">
            <a:avLst/>
          </a:prstGeom>
          <a:solidFill>
            <a:schemeClr val="bg1"/>
          </a:solidFill>
          <a:ln w="19050" cap="flat" cmpd="sng" algn="ctr">
            <a:solidFill>
              <a:srgbClr val="C06349"/>
            </a:solidFill>
            <a:prstDash val="solid"/>
          </a:ln>
          <a:effectLst/>
        </p:spPr>
        <p:txBody>
          <a:bodyPr lIns="129524" tIns="129524" rIns="129524" bIns="129524" spcCol="1270" rtlCol="0" anchor="ctr"/>
          <a:lstStyle/>
          <a:p>
            <a:pPr algn="just">
              <a:spcAft>
                <a:spcPts val="600"/>
              </a:spcAft>
            </a:pPr>
            <a:r>
              <a:rPr lang="it-IT" sz="1600" b="0" dirty="0" smtClean="0"/>
              <a:t>Assenza di qualsiasi discriminazione diretta o indiretta basata sul genere, l’appartenenza etnica, il credo religioso o le convinzioni personali, le disabilità, l’età o l’orientamento sessuale.</a:t>
            </a:r>
            <a:endParaRPr lang="it-IT" sz="1600" b="0" dirty="0"/>
          </a:p>
        </p:txBody>
      </p:sp>
    </p:spTree>
    <p:extLst>
      <p:ext uri="{BB962C8B-B14F-4D97-AF65-F5344CB8AC3E}">
        <p14:creationId xmlns:p14="http://schemas.microsoft.com/office/powerpoint/2010/main" val="13302054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bright="49000"/>
            <a:alphaModFix/>
          </a:blip>
          <a:srcRect r="4377"/>
          <a:stretch>
            <a:fillRect/>
          </a:stretch>
        </p:blipFill>
        <p:spPr>
          <a:xfrm>
            <a:off x="611640" y="476640"/>
            <a:ext cx="8532000" cy="792360"/>
          </a:xfrm>
          <a:prstGeom prst="rect">
            <a:avLst/>
          </a:prstGeom>
          <a:noFill/>
          <a:ln>
            <a:noFill/>
          </a:ln>
        </p:spPr>
      </p:pic>
      <p:pic>
        <p:nvPicPr>
          <p:cNvPr id="3" name="Immagine 5"/>
          <p:cNvPicPr>
            <a:picLocks noChangeAspect="1"/>
          </p:cNvPicPr>
          <p:nvPr/>
        </p:nvPicPr>
        <p:blipFill>
          <a:blip r:embed="rId4">
            <a:lum/>
            <a:alphaModFix/>
          </a:blip>
          <a:srcRect t="26696" r="5618"/>
          <a:stretch>
            <a:fillRect/>
          </a:stretch>
        </p:blipFill>
        <p:spPr>
          <a:xfrm>
            <a:off x="6588000" y="6309720"/>
            <a:ext cx="2231640" cy="431280"/>
          </a:xfrm>
          <a:prstGeom prst="rect">
            <a:avLst/>
          </a:prstGeom>
          <a:noFill/>
          <a:ln>
            <a:noFill/>
          </a:ln>
        </p:spPr>
      </p:pic>
      <p:sp>
        <p:nvSpPr>
          <p:cNvPr id="4" name="CasellaDiTesto 13"/>
          <p:cNvSpPr/>
          <p:nvPr/>
        </p:nvSpPr>
        <p:spPr>
          <a:xfrm>
            <a:off x="251640" y="1628639"/>
            <a:ext cx="7776360" cy="610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365F91"/>
              </a:solidFill>
              <a:latin typeface="Arial Black" pitchFamily="34"/>
              <a:ea typeface="ＭＳ Ｐゴシック" pitchFamily="1"/>
              <a:cs typeface="Mangal" pitchFamily="2"/>
            </a:endParaRPr>
          </a:p>
          <a:p>
            <a:pPr marL="0" marR="0" lvl="0" indent="0" algn="l"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595959"/>
              </a:solidFill>
              <a:latin typeface="Calibri" pitchFamily="18"/>
              <a:ea typeface="ＭＳ Ｐゴシック" pitchFamily="1"/>
              <a:cs typeface="Mangal" pitchFamily="2"/>
            </a:endParaRPr>
          </a:p>
        </p:txBody>
      </p:sp>
      <p:sp>
        <p:nvSpPr>
          <p:cNvPr id="5" name="CasellaDiTesto 6"/>
          <p:cNvSpPr/>
          <p:nvPr/>
        </p:nvSpPr>
        <p:spPr>
          <a:xfrm>
            <a:off x="286920" y="116632"/>
            <a:ext cx="8856720" cy="516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100000"/>
              </a:lnSpc>
              <a:spcBef>
                <a:spcPts val="0"/>
              </a:spcBef>
              <a:spcAft>
                <a:spcPts val="0"/>
              </a:spcAft>
              <a:buNone/>
              <a:tabLst/>
            </a:pPr>
            <a:r>
              <a:rPr lang="it-IT" sz="2800" b="1" i="0" u="none" strike="noStrike" kern="1200" spc="0" dirty="0">
                <a:ln>
                  <a:noFill/>
                </a:ln>
                <a:solidFill>
                  <a:srgbClr val="0066CC"/>
                </a:solidFill>
                <a:ea typeface="Microsoft YaHei" pitchFamily="2"/>
                <a:cs typeface="Arial" panose="020B0604020202020204" pitchFamily="34" charset="0"/>
              </a:rPr>
              <a:t>Pari Opportunità</a:t>
            </a:r>
          </a:p>
        </p:txBody>
      </p:sp>
      <p:pic>
        <p:nvPicPr>
          <p:cNvPr id="6" name="Immagine 10"/>
          <p:cNvPicPr>
            <a:picLocks noChangeAspect="1"/>
          </p:cNvPicPr>
          <p:nvPr/>
        </p:nvPicPr>
        <p:blipFill>
          <a:blip r:embed="rId5">
            <a:lum/>
            <a:alphaModFix/>
          </a:blip>
          <a:srcRect/>
          <a:stretch>
            <a:fillRect/>
          </a:stretch>
        </p:blipFill>
        <p:spPr>
          <a:xfrm>
            <a:off x="6840" y="6292440"/>
            <a:ext cx="2107800" cy="575640"/>
          </a:xfrm>
          <a:prstGeom prst="rect">
            <a:avLst/>
          </a:prstGeom>
          <a:noFill/>
          <a:ln>
            <a:noFill/>
          </a:ln>
        </p:spPr>
      </p:pic>
      <p:sp>
        <p:nvSpPr>
          <p:cNvPr id="7" name="Segnaposto numero diapositiva 2"/>
          <p:cNvSpPr txBox="1">
            <a:spLocks noGrp="1"/>
          </p:cNvSpPr>
          <p:nvPr>
            <p:ph type="sldNum" sz="quarter" idx="4294967295"/>
          </p:nvPr>
        </p:nvSpPr>
        <p:spPr>
          <a:xfrm>
            <a:off x="6553080" y="6356520"/>
            <a:ext cx="2133360" cy="364679"/>
          </a:xfrm>
          <a:prstGeom prst="rect">
            <a:avLst/>
          </a:prstGeom>
          <a:noFill/>
          <a:ln>
            <a:noFill/>
          </a:ln>
        </p:spPr>
        <p:txBody>
          <a:bodyPr wrap="square" lIns="90000" tIns="45000" rIns="90000" bIns="45000" anchor="t" anchorCtr="0"/>
          <a:lstStyle/>
          <a:p>
            <a:pPr lvl="0"/>
            <a:fld id="{DC483A6F-141E-45E8-AA0A-995831464F3A}" type="slidenum">
              <a:t>5</a:t>
            </a:fld>
            <a:endParaRPr lang="it-IT" b="1">
              <a:solidFill>
                <a:srgbClr val="000000"/>
              </a:solidFill>
              <a:latin typeface="Calibri" pitchFamily="18"/>
              <a:ea typeface="Arial Unicode MS" pitchFamily="2"/>
              <a:cs typeface="Tahoma" pitchFamily="2"/>
            </a:endParaRPr>
          </a:p>
        </p:txBody>
      </p:sp>
      <p:sp>
        <p:nvSpPr>
          <p:cNvPr id="8" name="Rettangolo arrotondato 8"/>
          <p:cNvSpPr/>
          <p:nvPr/>
        </p:nvSpPr>
        <p:spPr>
          <a:xfrm>
            <a:off x="791640" y="2233080"/>
            <a:ext cx="7704360" cy="2734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6349"/>
          </a:solidFill>
          <a:ln>
            <a:noFill/>
            <a:prstDash val="solid"/>
          </a:ln>
        </p:spPr>
        <p:txBody>
          <a:bodyPr vert="horz" wrap="square" lIns="129600" tIns="129600" rIns="129600" bIns="129600" anchor="ctr" anchorCtr="0" compatLnSpc="0"/>
          <a:lstStyle/>
          <a:p>
            <a:pPr marL="0" marR="0" lvl="0" indent="0" algn="just" rtl="0" hangingPunct="0">
              <a:lnSpc>
                <a:spcPct val="150000"/>
              </a:lnSpc>
              <a:spcBef>
                <a:spcPts val="0"/>
              </a:spcBef>
              <a:spcAft>
                <a:spcPts val="0"/>
              </a:spcAft>
              <a:buNone/>
              <a:tabLst/>
            </a:pPr>
            <a:r>
              <a:rPr lang="it-IT" sz="1600" b="1" i="0" u="none" strike="noStrike" kern="1200" spc="0" dirty="0">
                <a:ln>
                  <a:noFill/>
                </a:ln>
                <a:solidFill>
                  <a:srgbClr val="FFFFFF"/>
                </a:solidFill>
                <a:ea typeface="Tahoma" pitchFamily="1"/>
                <a:cs typeface="Arial" panose="020B0604020202020204" pitchFamily="34" charset="0"/>
              </a:rPr>
              <a:t>Il </a:t>
            </a:r>
            <a:r>
              <a:rPr lang="it-IT" sz="1600" b="1" i="0" u="none" strike="noStrike" kern="1200" spc="0" dirty="0" smtClean="0">
                <a:ln>
                  <a:noFill/>
                </a:ln>
                <a:solidFill>
                  <a:srgbClr val="FFFFFF"/>
                </a:solidFill>
                <a:ea typeface="Tahoma" pitchFamily="1"/>
                <a:cs typeface="Arial" panose="020B0604020202020204" pitchFamily="34" charset="0"/>
              </a:rPr>
              <a:t>PO FSE </a:t>
            </a:r>
            <a:r>
              <a:rPr lang="it-IT" sz="1600" b="1" i="0" u="none" strike="noStrike" kern="1200" spc="0" dirty="0">
                <a:ln>
                  <a:noFill/>
                </a:ln>
                <a:solidFill>
                  <a:srgbClr val="FFFFFF"/>
                </a:solidFill>
                <a:ea typeface="Tahoma" pitchFamily="1"/>
                <a:cs typeface="Arial" panose="020B0604020202020204" pitchFamily="34" charset="0"/>
              </a:rPr>
              <a:t>è uno degli strumenti che </a:t>
            </a:r>
            <a:r>
              <a:rPr lang="it-IT" sz="1600" b="1" i="0" u="none" strike="noStrike" kern="1200" spc="0" dirty="0" smtClean="0">
                <a:ln>
                  <a:noFill/>
                </a:ln>
                <a:solidFill>
                  <a:srgbClr val="FFFFFF"/>
                </a:solidFill>
                <a:ea typeface="Tahoma" pitchFamily="1"/>
                <a:cs typeface="Arial" panose="020B0604020202020204" pitchFamily="34" charset="0"/>
              </a:rPr>
              <a:t>dà supporto </a:t>
            </a:r>
            <a:r>
              <a:rPr lang="it-IT" sz="1600" b="1" i="0" u="none" strike="noStrike" kern="1200" spc="0" dirty="0">
                <a:ln>
                  <a:noFill/>
                </a:ln>
                <a:solidFill>
                  <a:srgbClr val="FFFFFF"/>
                </a:solidFill>
                <a:ea typeface="Tahoma" pitchFamily="1"/>
                <a:cs typeface="Arial" panose="020B0604020202020204" pitchFamily="34" charset="0"/>
              </a:rPr>
              <a:t>ai Paesi membri impegnati nella promozione delle pari opportunità infatti risponde a varie finalità promosse per il benessere della collettività creando azioni tese allo sviluppo del territorio secondo modelli di sostenibilità e  servizi atti a costituire il substrato essenziale per una società inclusiva.</a:t>
            </a:r>
          </a:p>
        </p:txBody>
      </p:sp>
    </p:spTree>
    <p:extLst>
      <p:ext uri="{BB962C8B-B14F-4D97-AF65-F5344CB8AC3E}">
        <p14:creationId xmlns:p14="http://schemas.microsoft.com/office/powerpoint/2010/main" val="2559648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bright="49000"/>
            <a:alphaModFix/>
          </a:blip>
          <a:srcRect r="4377"/>
          <a:stretch>
            <a:fillRect/>
          </a:stretch>
        </p:blipFill>
        <p:spPr>
          <a:xfrm>
            <a:off x="611640" y="476640"/>
            <a:ext cx="8532000" cy="792360"/>
          </a:xfrm>
          <a:prstGeom prst="rect">
            <a:avLst/>
          </a:prstGeom>
          <a:noFill/>
          <a:ln>
            <a:noFill/>
          </a:ln>
        </p:spPr>
      </p:pic>
      <p:pic>
        <p:nvPicPr>
          <p:cNvPr id="3" name="Immagine 5"/>
          <p:cNvPicPr>
            <a:picLocks noChangeAspect="1"/>
          </p:cNvPicPr>
          <p:nvPr/>
        </p:nvPicPr>
        <p:blipFill>
          <a:blip r:embed="rId4">
            <a:lum/>
            <a:alphaModFix/>
          </a:blip>
          <a:srcRect t="26696" r="5618"/>
          <a:stretch>
            <a:fillRect/>
          </a:stretch>
        </p:blipFill>
        <p:spPr>
          <a:xfrm>
            <a:off x="6588000" y="6309720"/>
            <a:ext cx="2231640" cy="431280"/>
          </a:xfrm>
          <a:prstGeom prst="rect">
            <a:avLst/>
          </a:prstGeom>
          <a:noFill/>
          <a:ln>
            <a:noFill/>
          </a:ln>
        </p:spPr>
      </p:pic>
      <p:sp>
        <p:nvSpPr>
          <p:cNvPr id="4" name="CasellaDiTesto 13"/>
          <p:cNvSpPr/>
          <p:nvPr/>
        </p:nvSpPr>
        <p:spPr>
          <a:xfrm>
            <a:off x="251640" y="1628639"/>
            <a:ext cx="7776360" cy="610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365F91"/>
              </a:solidFill>
              <a:latin typeface="Arial Black" pitchFamily="34"/>
              <a:ea typeface="ＭＳ Ｐゴシック" pitchFamily="1"/>
              <a:cs typeface="Mangal" pitchFamily="2"/>
            </a:endParaRPr>
          </a:p>
          <a:p>
            <a:pPr marL="0" marR="0" lvl="0" indent="0" algn="l"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595959"/>
              </a:solidFill>
              <a:latin typeface="Calibri" pitchFamily="18"/>
              <a:ea typeface="ＭＳ Ｐゴシック" pitchFamily="1"/>
              <a:cs typeface="Mangal" pitchFamily="2"/>
            </a:endParaRPr>
          </a:p>
        </p:txBody>
      </p:sp>
      <p:sp>
        <p:nvSpPr>
          <p:cNvPr id="5" name="CasellaDiTesto 6"/>
          <p:cNvSpPr/>
          <p:nvPr/>
        </p:nvSpPr>
        <p:spPr>
          <a:xfrm>
            <a:off x="286920" y="116632"/>
            <a:ext cx="8856720" cy="516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100000"/>
              </a:lnSpc>
              <a:spcBef>
                <a:spcPts val="0"/>
              </a:spcBef>
              <a:spcAft>
                <a:spcPts val="0"/>
              </a:spcAft>
              <a:buNone/>
              <a:tabLst/>
            </a:pPr>
            <a:r>
              <a:rPr lang="it-IT" sz="2800" b="1" i="0" u="none" strike="noStrike" kern="1200" spc="0" dirty="0">
                <a:ln>
                  <a:noFill/>
                </a:ln>
                <a:solidFill>
                  <a:srgbClr val="0066CC"/>
                </a:solidFill>
                <a:ea typeface="Microsoft YaHei" pitchFamily="2"/>
                <a:cs typeface="Arial" panose="020B0604020202020204" pitchFamily="34" charset="0"/>
              </a:rPr>
              <a:t>Pari Opportunità</a:t>
            </a:r>
          </a:p>
        </p:txBody>
      </p:sp>
      <p:pic>
        <p:nvPicPr>
          <p:cNvPr id="6" name="Immagine 10"/>
          <p:cNvPicPr>
            <a:picLocks noChangeAspect="1"/>
          </p:cNvPicPr>
          <p:nvPr/>
        </p:nvPicPr>
        <p:blipFill>
          <a:blip r:embed="rId5">
            <a:lum/>
            <a:alphaModFix/>
          </a:blip>
          <a:srcRect/>
          <a:stretch>
            <a:fillRect/>
          </a:stretch>
        </p:blipFill>
        <p:spPr>
          <a:xfrm>
            <a:off x="6840" y="6292440"/>
            <a:ext cx="2107800" cy="575640"/>
          </a:xfrm>
          <a:prstGeom prst="rect">
            <a:avLst/>
          </a:prstGeom>
          <a:noFill/>
          <a:ln>
            <a:noFill/>
          </a:ln>
        </p:spPr>
      </p:pic>
      <p:sp>
        <p:nvSpPr>
          <p:cNvPr id="7" name="Segnaposto numero diapositiva 2"/>
          <p:cNvSpPr txBox="1">
            <a:spLocks noGrp="1"/>
          </p:cNvSpPr>
          <p:nvPr>
            <p:ph type="sldNum" sz="quarter" idx="4294967295"/>
          </p:nvPr>
        </p:nvSpPr>
        <p:spPr>
          <a:xfrm>
            <a:off x="6553080" y="6356520"/>
            <a:ext cx="2133360" cy="364679"/>
          </a:xfrm>
          <a:prstGeom prst="rect">
            <a:avLst/>
          </a:prstGeom>
          <a:noFill/>
          <a:ln>
            <a:noFill/>
          </a:ln>
        </p:spPr>
        <p:txBody>
          <a:bodyPr wrap="square" lIns="90000" tIns="45000" rIns="90000" bIns="45000" anchor="t" anchorCtr="0"/>
          <a:lstStyle/>
          <a:p>
            <a:pPr lvl="0"/>
            <a:fld id="{DC483A6F-141E-45E8-AA0A-995831464F3A}" type="slidenum">
              <a:t>6</a:t>
            </a:fld>
            <a:endParaRPr lang="it-IT" b="1">
              <a:solidFill>
                <a:srgbClr val="000000"/>
              </a:solidFill>
              <a:latin typeface="Calibri" pitchFamily="18"/>
              <a:ea typeface="Arial Unicode MS" pitchFamily="2"/>
              <a:cs typeface="Tahoma" pitchFamily="2"/>
            </a:endParaRPr>
          </a:p>
        </p:txBody>
      </p:sp>
      <p:sp>
        <p:nvSpPr>
          <p:cNvPr id="9" name="Rettangolo arrotondato 8"/>
          <p:cNvSpPr/>
          <p:nvPr/>
        </p:nvSpPr>
        <p:spPr>
          <a:xfrm>
            <a:off x="791640" y="2233080"/>
            <a:ext cx="7704360" cy="2734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6349"/>
          </a:solidFill>
          <a:ln>
            <a:noFill/>
            <a:prstDash val="solid"/>
          </a:ln>
        </p:spPr>
        <p:txBody>
          <a:bodyPr vert="horz" wrap="square" lIns="129600" tIns="129600" rIns="129600" bIns="129600" anchor="ctr" anchorCtr="0" compatLnSpc="0"/>
          <a:lstStyle/>
          <a:p>
            <a:pPr marL="0" marR="0" lvl="0" indent="0" algn="just" rtl="0" hangingPunct="0">
              <a:lnSpc>
                <a:spcPct val="150000"/>
              </a:lnSpc>
              <a:spcBef>
                <a:spcPts val="0"/>
              </a:spcBef>
              <a:spcAft>
                <a:spcPts val="0"/>
              </a:spcAft>
              <a:buNone/>
              <a:tabLst/>
            </a:pPr>
            <a:r>
              <a:rPr lang="it-IT" sz="1600" b="1" i="0" u="none" strike="noStrike" kern="1200" spc="0" dirty="0">
                <a:ln>
                  <a:noFill/>
                </a:ln>
                <a:solidFill>
                  <a:srgbClr val="FFFFFF"/>
                </a:solidFill>
                <a:ea typeface="Tahoma" pitchFamily="1"/>
                <a:cs typeface="Arial" panose="020B0604020202020204" pitchFamily="34" charset="0"/>
              </a:rPr>
              <a:t>Il Programma, quindi, è volto ad affermare i diritti inalienabili della persona, principi dei quali deve godere ogni cittadino </a:t>
            </a:r>
            <a:r>
              <a:rPr lang="it-IT" sz="1600" b="1" i="0" u="none" strike="noStrike" kern="1200" spc="0" dirty="0" smtClean="0">
                <a:ln>
                  <a:noFill/>
                </a:ln>
                <a:solidFill>
                  <a:srgbClr val="FFFFFF"/>
                </a:solidFill>
                <a:ea typeface="Tahoma" pitchFamily="1"/>
                <a:cs typeface="Arial" panose="020B0604020202020204" pitchFamily="34" charset="0"/>
              </a:rPr>
              <a:t>e gli </a:t>
            </a:r>
            <a:r>
              <a:rPr lang="it-IT" sz="1600" b="1" i="0" u="none" strike="noStrike" kern="1200" spc="0" dirty="0">
                <a:ln>
                  <a:noFill/>
                </a:ln>
                <a:solidFill>
                  <a:srgbClr val="FFFFFF"/>
                </a:solidFill>
                <a:ea typeface="Tahoma" pitchFamily="1"/>
                <a:cs typeface="Arial" panose="020B0604020202020204" pitchFamily="34" charset="0"/>
              </a:rPr>
              <a:t>stati membri si devono impegnare a garantire l'applicazione </a:t>
            </a:r>
            <a:r>
              <a:rPr lang="it-IT" sz="1600" b="1" i="0" u="none" strike="noStrike" kern="1200" spc="0" dirty="0" smtClean="0">
                <a:ln>
                  <a:noFill/>
                </a:ln>
                <a:solidFill>
                  <a:srgbClr val="FFFFFF"/>
                </a:solidFill>
                <a:ea typeface="Tahoma" pitchFamily="1"/>
                <a:cs typeface="Arial" panose="020B0604020202020204" pitchFamily="34" charset="0"/>
              </a:rPr>
              <a:t>delle </a:t>
            </a:r>
            <a:r>
              <a:rPr lang="it-IT" sz="1600" b="1" i="0" u="none" strike="noStrike" kern="1200" spc="0" dirty="0">
                <a:ln>
                  <a:noFill/>
                </a:ln>
                <a:solidFill>
                  <a:srgbClr val="FFFFFF"/>
                </a:solidFill>
                <a:ea typeface="Tahoma" pitchFamily="1"/>
                <a:cs typeface="Arial" panose="020B0604020202020204" pitchFamily="34" charset="0"/>
              </a:rPr>
              <a:t>pari opportunità in tutti i campi della vita civile</a:t>
            </a:r>
            <a:r>
              <a:rPr lang="it-IT" sz="1600" b="1" i="0" u="none" strike="noStrike" kern="1200" spc="0" dirty="0">
                <a:ln>
                  <a:noFill/>
                </a:ln>
                <a:solidFill>
                  <a:srgbClr val="FFFFFF"/>
                </a:solidFill>
                <a:latin typeface="Arial" pitchFamily="34"/>
                <a:ea typeface="Tahoma" pitchFamily="1"/>
                <a:cs typeface="Arial" pitchFamily="34"/>
              </a:rPr>
              <a:t>.</a:t>
            </a:r>
          </a:p>
        </p:txBody>
      </p:sp>
    </p:spTree>
    <p:extLst>
      <p:ext uri="{BB962C8B-B14F-4D97-AF65-F5344CB8AC3E}">
        <p14:creationId xmlns:p14="http://schemas.microsoft.com/office/powerpoint/2010/main" val="3067112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4"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7" name="CasellaDiTesto 6"/>
          <p:cNvSpPr txBox="1"/>
          <p:nvPr/>
        </p:nvSpPr>
        <p:spPr>
          <a:xfrm>
            <a:off x="287016" y="116632"/>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pic>
        <p:nvPicPr>
          <p:cNvPr id="11" name="Immagine 10" descr="Proposta logo antropomorfo FSE SICILIA.png"/>
          <p:cNvPicPr>
            <a:picLocks noChangeAspect="1"/>
          </p:cNvPicPr>
          <p:nvPr/>
        </p:nvPicPr>
        <p:blipFill>
          <a:blip r:embed="rId5" cstate="print"/>
          <a:stretch>
            <a:fillRect/>
          </a:stretch>
        </p:blipFill>
        <p:spPr>
          <a:xfrm>
            <a:off x="6896" y="6292350"/>
            <a:ext cx="2108148" cy="576000"/>
          </a:xfrm>
          <a:prstGeom prst="rect">
            <a:avLst/>
          </a:prstGeom>
        </p:spPr>
      </p:pic>
      <p:sp>
        <p:nvSpPr>
          <p:cNvPr id="3" name="Segnaposto numero diapositiva 2"/>
          <p:cNvSpPr>
            <a:spLocks noGrp="1"/>
          </p:cNvSpPr>
          <p:nvPr>
            <p:ph type="sldNum" sz="quarter" idx="12"/>
          </p:nvPr>
        </p:nvSpPr>
        <p:spPr/>
        <p:txBody>
          <a:bodyPr/>
          <a:lstStyle/>
          <a:p>
            <a:fld id="{E8A12B40-A0DA-4D1A-A20A-71BF3E74F813}" type="slidenum">
              <a:rPr lang="en-GB" smtClean="0"/>
              <a:pPr/>
              <a:t>7</a:t>
            </a:fld>
            <a:endParaRPr lang="en-GB"/>
          </a:p>
        </p:txBody>
      </p:sp>
      <p:sp>
        <p:nvSpPr>
          <p:cNvPr id="9" name="Rettangolo arrotondato 8"/>
          <p:cNvSpPr/>
          <p:nvPr/>
        </p:nvSpPr>
        <p:spPr>
          <a:xfrm>
            <a:off x="323528" y="1196752"/>
            <a:ext cx="8496622" cy="1166702"/>
          </a:xfrm>
          <a:prstGeom prst="roundRect">
            <a:avLst/>
          </a:prstGeom>
          <a:solidFill>
            <a:srgbClr val="C06349"/>
          </a:solidFill>
          <a:ln/>
        </p:spPr>
        <p:style>
          <a:lnRef idx="0">
            <a:schemeClr val="accent5"/>
          </a:lnRef>
          <a:fillRef idx="3">
            <a:schemeClr val="accent5"/>
          </a:fillRef>
          <a:effectRef idx="3">
            <a:schemeClr val="accent5"/>
          </a:effectRef>
          <a:fontRef idx="minor">
            <a:schemeClr val="lt1"/>
          </a:fontRef>
        </p:style>
        <p:txBody>
          <a:bodyPr lIns="129524" tIns="129524" rIns="129524" bIns="129524" spcCol="1270" rtlCol="0" anchor="ctr"/>
          <a:lstStyle/>
          <a:p>
            <a:pPr algn="ctr" defTabSz="1289050">
              <a:lnSpc>
                <a:spcPct val="90000"/>
              </a:lnSpc>
              <a:spcAft>
                <a:spcPct val="35000"/>
              </a:spcAft>
              <a:defRPr/>
            </a:pPr>
            <a:r>
              <a:rPr lang="it-IT" sz="1600" dirty="0">
                <a:solidFill>
                  <a:srgbClr val="FFFFFF"/>
                </a:solidFill>
                <a:latin typeface="Arial" pitchFamily="34"/>
                <a:ea typeface="Tahoma" pitchFamily="1"/>
                <a:cs typeface="Arial" pitchFamily="34"/>
              </a:rPr>
              <a:t>Dal RAA emerge la trasversalità delle azioni del programma nel quale  tutti gli assi  convergono sulla realizzazione di attività che intervengono su temi in materia di sviluppo sostenibile nella prospettiva di migliorare il benessere e le condizioni di vita delle generazioni presenti e future in coerenza col principio di pari opportunità</a:t>
            </a:r>
            <a:endParaRPr lang="it-IT" sz="1600" b="1" kern="0" dirty="0" smtClean="0">
              <a:solidFill>
                <a:prstClr val="white"/>
              </a:solidFill>
              <a:latin typeface="Arial" panose="020B0604020202020204" pitchFamily="34" charset="0"/>
              <a:ea typeface="Tahoma" panose="020B0604030504040204" pitchFamily="34" charset="0"/>
              <a:cs typeface="Arial" panose="020B0604020202020204" pitchFamily="34" charset="0"/>
            </a:endParaRPr>
          </a:p>
        </p:txBody>
      </p:sp>
      <p:sp>
        <p:nvSpPr>
          <p:cNvPr id="12" name="Freccia a destra 11"/>
          <p:cNvSpPr/>
          <p:nvPr/>
        </p:nvSpPr>
        <p:spPr>
          <a:xfrm rot="5400000">
            <a:off x="4363662" y="232490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5" name="Rettangolo arrotondato 14"/>
          <p:cNvSpPr/>
          <p:nvPr/>
        </p:nvSpPr>
        <p:spPr>
          <a:xfrm>
            <a:off x="323528" y="2924944"/>
            <a:ext cx="2007540" cy="570537"/>
          </a:xfrm>
          <a:prstGeom prst="roundRect">
            <a:avLst/>
          </a:prstGeom>
          <a:solidFill>
            <a:srgbClr val="C06349"/>
          </a:solidFill>
          <a:ln/>
        </p:spPr>
        <p:style>
          <a:lnRef idx="0">
            <a:schemeClr val="accent5"/>
          </a:lnRef>
          <a:fillRef idx="3">
            <a:schemeClr val="accent5"/>
          </a:fillRef>
          <a:effectRef idx="3">
            <a:schemeClr val="accent5"/>
          </a:effectRef>
          <a:fontRef idx="minor">
            <a:schemeClr val="lt1"/>
          </a:fontRef>
        </p:style>
        <p:txBody>
          <a:bodyPr lIns="129524" tIns="129524" rIns="129524" bIns="129524" spcCol="1270" rtlCol="0" anchor="ctr"/>
          <a:lstStyle/>
          <a:p>
            <a:pPr algn="ctr" defTabSz="1289050" eaLnBrk="0" fontAlgn="base" hangingPunct="0">
              <a:lnSpc>
                <a:spcPct val="90000"/>
              </a:lnSpc>
              <a:spcBef>
                <a:spcPct val="0"/>
              </a:spcBef>
              <a:spcAft>
                <a:spcPct val="35000"/>
              </a:spcAft>
              <a:defRPr/>
            </a:pPr>
            <a:r>
              <a:rPr lang="it-IT" sz="1600" b="1" kern="0" dirty="0" smtClean="0">
                <a:solidFill>
                  <a:prstClr val="white"/>
                </a:solidFill>
                <a:latin typeface="Arial" panose="020B0604020202020204" pitchFamily="34" charset="0"/>
                <a:ea typeface="Tahoma" panose="020B0604030504040204" pitchFamily="34" charset="0"/>
                <a:cs typeface="Arial" panose="020B0604020202020204" pitchFamily="34" charset="0"/>
              </a:rPr>
              <a:t>DESTINATARI</a:t>
            </a:r>
          </a:p>
        </p:txBody>
      </p:sp>
      <p:sp>
        <p:nvSpPr>
          <p:cNvPr id="16" name="Freccia a destra 15"/>
          <p:cNvSpPr/>
          <p:nvPr/>
        </p:nvSpPr>
        <p:spPr>
          <a:xfrm>
            <a:off x="2422613" y="305511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7" name="Rettangolo 16"/>
          <p:cNvSpPr/>
          <p:nvPr/>
        </p:nvSpPr>
        <p:spPr>
          <a:xfrm>
            <a:off x="2753243" y="2636912"/>
            <a:ext cx="6066907" cy="1512168"/>
          </a:xfrm>
          <a:prstGeom prst="rect">
            <a:avLst/>
          </a:prstGeom>
          <a:solidFill>
            <a:schemeClr val="bg1"/>
          </a:solidFill>
          <a:ln w="19050" cap="flat" cmpd="sng" algn="ctr">
            <a:solidFill>
              <a:srgbClr val="C06349"/>
            </a:solidFill>
            <a:prstDash val="solid"/>
          </a:ln>
          <a:effectLst/>
        </p:spPr>
        <p:txBody>
          <a:bodyPr lIns="129524" tIns="129524" rIns="129524" bIns="129524" spcCol="1270" rtlCol="0" anchor="ctr"/>
          <a:lstStyle/>
          <a:p>
            <a:pPr marL="285750" lvl="0" indent="-285750" algn="just">
              <a:buFont typeface="Arial" panose="020B0604020202020204" pitchFamily="34" charset="0"/>
              <a:buChar char="•"/>
              <a:defRPr/>
            </a:pPr>
            <a:r>
              <a:rPr lang="it-IT" sz="1600" b="0" dirty="0" smtClean="0">
                <a:solidFill>
                  <a:schemeClr val="dk1"/>
                </a:solidFill>
              </a:rPr>
              <a:t>Fasce deboli della popolazione a rischio di povertà</a:t>
            </a:r>
          </a:p>
          <a:p>
            <a:pPr marL="285750" lvl="0" indent="-285750" algn="just">
              <a:buFont typeface="Arial" panose="020B0604020202020204" pitchFamily="34" charset="0"/>
              <a:buChar char="•"/>
              <a:defRPr/>
            </a:pPr>
            <a:r>
              <a:rPr lang="it-IT" sz="1600" b="0" dirty="0" smtClean="0">
                <a:solidFill>
                  <a:schemeClr val="dk1"/>
                </a:solidFill>
              </a:rPr>
              <a:t>Inoccupati, disoccupati anche di lunga durata</a:t>
            </a:r>
          </a:p>
          <a:p>
            <a:pPr marL="285750" lvl="0" indent="-285750" algn="just">
              <a:buFont typeface="Arial" panose="020B0604020202020204" pitchFamily="34" charset="0"/>
              <a:buChar char="•"/>
              <a:defRPr/>
            </a:pPr>
            <a:r>
              <a:rPr lang="it-IT" sz="1600" b="0" dirty="0" smtClean="0">
                <a:solidFill>
                  <a:schemeClr val="dk1"/>
                </a:solidFill>
              </a:rPr>
              <a:t>Soggetti in esecuzione penale</a:t>
            </a:r>
          </a:p>
          <a:p>
            <a:pPr marL="285750" lvl="0" indent="-285750" algn="just">
              <a:buFont typeface="Arial" panose="020B0604020202020204" pitchFamily="34" charset="0"/>
              <a:buChar char="•"/>
              <a:defRPr/>
            </a:pPr>
            <a:r>
              <a:rPr lang="it-IT" sz="1600" b="0" dirty="0" smtClean="0">
                <a:solidFill>
                  <a:schemeClr val="dk1"/>
                </a:solidFill>
              </a:rPr>
              <a:t>Soggetti con disabilità, vulnerabili e a rischio di esclusione</a:t>
            </a:r>
          </a:p>
          <a:p>
            <a:pPr marL="285750" lvl="0" indent="-285750" algn="just">
              <a:buFont typeface="Arial" panose="020B0604020202020204" pitchFamily="34" charset="0"/>
              <a:buChar char="•"/>
              <a:defRPr/>
            </a:pPr>
            <a:r>
              <a:rPr lang="it-IT" sz="1600" b="0" dirty="0" smtClean="0">
                <a:solidFill>
                  <a:schemeClr val="dk1"/>
                </a:solidFill>
              </a:rPr>
              <a:t>Donne vittime di violenza</a:t>
            </a:r>
            <a:endParaRPr lang="it-IT" sz="1600" b="0" dirty="0"/>
          </a:p>
        </p:txBody>
      </p:sp>
      <p:sp>
        <p:nvSpPr>
          <p:cNvPr id="18" name="Rettangolo arrotondato 17"/>
          <p:cNvSpPr/>
          <p:nvPr/>
        </p:nvSpPr>
        <p:spPr>
          <a:xfrm>
            <a:off x="323528" y="4653136"/>
            <a:ext cx="2007540" cy="570537"/>
          </a:xfrm>
          <a:prstGeom prst="roundRect">
            <a:avLst/>
          </a:prstGeom>
          <a:solidFill>
            <a:srgbClr val="C06349"/>
          </a:solidFill>
          <a:ln/>
        </p:spPr>
        <p:style>
          <a:lnRef idx="0">
            <a:schemeClr val="accent5"/>
          </a:lnRef>
          <a:fillRef idx="3">
            <a:schemeClr val="accent5"/>
          </a:fillRef>
          <a:effectRef idx="3">
            <a:schemeClr val="accent5"/>
          </a:effectRef>
          <a:fontRef idx="minor">
            <a:schemeClr val="lt1"/>
          </a:fontRef>
        </p:style>
        <p:txBody>
          <a:bodyPr lIns="129524" tIns="129524" rIns="129524" bIns="129524" spcCol="1270" rtlCol="0" anchor="ctr"/>
          <a:lstStyle/>
          <a:p>
            <a:pPr algn="ctr" defTabSz="1289050" eaLnBrk="0" fontAlgn="base" hangingPunct="0">
              <a:lnSpc>
                <a:spcPct val="90000"/>
              </a:lnSpc>
              <a:spcBef>
                <a:spcPct val="0"/>
              </a:spcBef>
              <a:spcAft>
                <a:spcPct val="35000"/>
              </a:spcAft>
              <a:defRPr/>
            </a:pPr>
            <a:r>
              <a:rPr lang="it-IT" sz="1600" b="1" kern="0" dirty="0" smtClean="0">
                <a:solidFill>
                  <a:prstClr val="white"/>
                </a:solidFill>
                <a:latin typeface="Arial" panose="020B0604020202020204" pitchFamily="34" charset="0"/>
                <a:ea typeface="Tahoma" panose="020B0604030504040204" pitchFamily="34" charset="0"/>
                <a:cs typeface="Arial" panose="020B0604020202020204" pitchFamily="34" charset="0"/>
              </a:rPr>
              <a:t>TIPOLOGIE DI INTERVENTO</a:t>
            </a:r>
          </a:p>
        </p:txBody>
      </p:sp>
      <p:sp>
        <p:nvSpPr>
          <p:cNvPr id="19" name="Freccia a destra 18"/>
          <p:cNvSpPr/>
          <p:nvPr/>
        </p:nvSpPr>
        <p:spPr>
          <a:xfrm>
            <a:off x="2422613" y="478330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20" name="Rettangolo 19"/>
          <p:cNvSpPr/>
          <p:nvPr/>
        </p:nvSpPr>
        <p:spPr>
          <a:xfrm>
            <a:off x="2753243" y="4221088"/>
            <a:ext cx="6066907" cy="1872208"/>
          </a:xfrm>
          <a:prstGeom prst="rect">
            <a:avLst/>
          </a:prstGeom>
          <a:solidFill>
            <a:schemeClr val="bg1"/>
          </a:solidFill>
          <a:ln w="19050" cap="flat" cmpd="sng" algn="ctr">
            <a:solidFill>
              <a:srgbClr val="C06349"/>
            </a:solidFill>
            <a:prstDash val="solid"/>
          </a:ln>
          <a:effectLst/>
        </p:spPr>
        <p:txBody>
          <a:bodyPr lIns="129524" tIns="129524" rIns="129524" bIns="129524" spcCol="1270" rtlCol="0" anchor="ctr"/>
          <a:lstStyle/>
          <a:p>
            <a:pPr marL="285750" lvl="0" indent="-285750" algn="just">
              <a:buFont typeface="Arial" panose="020B0604020202020204" pitchFamily="34" charset="0"/>
              <a:buChar char="•"/>
              <a:defRPr/>
            </a:pPr>
            <a:r>
              <a:rPr lang="it-IT" sz="1600" b="0" dirty="0" smtClean="0">
                <a:solidFill>
                  <a:schemeClr val="dk1"/>
                </a:solidFill>
              </a:rPr>
              <a:t>Borse regionali per dottorato di ricerca</a:t>
            </a:r>
          </a:p>
          <a:p>
            <a:pPr marL="285750" lvl="0" indent="-285750" algn="just">
              <a:buFont typeface="Arial" panose="020B0604020202020204" pitchFamily="34" charset="0"/>
              <a:buChar char="•"/>
              <a:defRPr/>
            </a:pPr>
            <a:r>
              <a:rPr lang="it-IT" sz="1600" b="0" dirty="0" smtClean="0">
                <a:solidFill>
                  <a:schemeClr val="dk1"/>
                </a:solidFill>
              </a:rPr>
              <a:t>Borse di studio per studenti universitari meritevoli</a:t>
            </a:r>
          </a:p>
          <a:p>
            <a:pPr marL="285750" lvl="0" indent="-285750" algn="just">
              <a:buFont typeface="Arial" panose="020B0604020202020204" pitchFamily="34" charset="0"/>
              <a:buChar char="•"/>
              <a:defRPr/>
            </a:pPr>
            <a:r>
              <a:rPr lang="it-IT" sz="1600" b="0" dirty="0" smtClean="0">
                <a:solidFill>
                  <a:schemeClr val="dk1"/>
                </a:solidFill>
              </a:rPr>
              <a:t>Catalogo Regionale dell’Offerta formativa</a:t>
            </a:r>
          </a:p>
          <a:p>
            <a:pPr marL="285750" lvl="0" indent="-285750" algn="just">
              <a:buFont typeface="Arial" panose="020B0604020202020204" pitchFamily="34" charset="0"/>
              <a:buChar char="•"/>
              <a:defRPr/>
            </a:pPr>
            <a:r>
              <a:rPr lang="it-IT" sz="1600" b="0" dirty="0" smtClean="0">
                <a:solidFill>
                  <a:schemeClr val="dk1"/>
                </a:solidFill>
              </a:rPr>
              <a:t>Azione di sistema per l’occupabilità dei giovani attraverso l’apprendistato</a:t>
            </a:r>
          </a:p>
          <a:p>
            <a:pPr marL="285750" lvl="0" indent="-285750" algn="just">
              <a:buFont typeface="Arial" panose="020B0604020202020204" pitchFamily="34" charset="0"/>
              <a:buChar char="•"/>
              <a:defRPr/>
            </a:pPr>
            <a:r>
              <a:rPr lang="it-IT" sz="1600" b="0" dirty="0" smtClean="0">
                <a:solidFill>
                  <a:schemeClr val="dk1"/>
                </a:solidFill>
              </a:rPr>
              <a:t>Rafforzamento della capacità istituzionale e amministrativa</a:t>
            </a:r>
          </a:p>
          <a:p>
            <a:pPr marL="285750" lvl="0" indent="-285750" algn="just">
              <a:buFont typeface="Arial" panose="020B0604020202020204" pitchFamily="34" charset="0"/>
              <a:buChar char="•"/>
              <a:defRPr/>
            </a:pPr>
            <a:r>
              <a:rPr lang="it-IT" sz="1600" b="0" dirty="0" smtClean="0">
                <a:solidFill>
                  <a:schemeClr val="dk1"/>
                </a:solidFill>
              </a:rPr>
              <a:t>Tirocini formativi presso il Consiglio di Giustizia</a:t>
            </a:r>
            <a:endParaRPr lang="it-IT" sz="1600" b="0" dirty="0"/>
          </a:p>
        </p:txBody>
      </p:sp>
    </p:spTree>
    <p:extLst>
      <p:ext uri="{BB962C8B-B14F-4D97-AF65-F5344CB8AC3E}">
        <p14:creationId xmlns:p14="http://schemas.microsoft.com/office/powerpoint/2010/main" val="3298930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3">
            <a:lum bright="49000"/>
            <a:alphaModFix/>
          </a:blip>
          <a:srcRect r="4377"/>
          <a:stretch>
            <a:fillRect/>
          </a:stretch>
        </p:blipFill>
        <p:spPr>
          <a:xfrm>
            <a:off x="611640" y="476640"/>
            <a:ext cx="8532000" cy="792360"/>
          </a:xfrm>
          <a:prstGeom prst="rect">
            <a:avLst/>
          </a:prstGeom>
          <a:noFill/>
          <a:ln>
            <a:noFill/>
          </a:ln>
        </p:spPr>
      </p:pic>
      <p:pic>
        <p:nvPicPr>
          <p:cNvPr id="3" name="Immagine 5"/>
          <p:cNvPicPr>
            <a:picLocks noChangeAspect="1"/>
          </p:cNvPicPr>
          <p:nvPr/>
        </p:nvPicPr>
        <p:blipFill>
          <a:blip r:embed="rId4">
            <a:lum/>
            <a:alphaModFix/>
          </a:blip>
          <a:srcRect t="26696" r="5618"/>
          <a:stretch>
            <a:fillRect/>
          </a:stretch>
        </p:blipFill>
        <p:spPr>
          <a:xfrm>
            <a:off x="6588000" y="6309720"/>
            <a:ext cx="2231640" cy="431280"/>
          </a:xfrm>
          <a:prstGeom prst="rect">
            <a:avLst/>
          </a:prstGeom>
          <a:noFill/>
          <a:ln>
            <a:noFill/>
          </a:ln>
        </p:spPr>
      </p:pic>
      <p:sp>
        <p:nvSpPr>
          <p:cNvPr id="4" name="CasellaDiTesto 13"/>
          <p:cNvSpPr/>
          <p:nvPr/>
        </p:nvSpPr>
        <p:spPr>
          <a:xfrm>
            <a:off x="251640" y="1628639"/>
            <a:ext cx="7776360" cy="610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365F91"/>
              </a:solidFill>
              <a:latin typeface="Arial Black" pitchFamily="34"/>
              <a:ea typeface="ＭＳ Ｐゴシック" pitchFamily="1"/>
              <a:cs typeface="Mangal" pitchFamily="2"/>
            </a:endParaRPr>
          </a:p>
          <a:p>
            <a:pPr marL="0" marR="0" lvl="0" indent="0" algn="l" rtl="0" hangingPunct="1">
              <a:lnSpc>
                <a:spcPct val="9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it-IT" sz="1800" b="1" i="0" u="none" strike="noStrike" kern="1200" spc="0">
              <a:ln>
                <a:noFill/>
              </a:ln>
              <a:solidFill>
                <a:srgbClr val="595959"/>
              </a:solidFill>
              <a:latin typeface="Calibri" pitchFamily="18"/>
              <a:ea typeface="ＭＳ Ｐゴシック" pitchFamily="1"/>
              <a:cs typeface="Mangal" pitchFamily="2"/>
            </a:endParaRPr>
          </a:p>
        </p:txBody>
      </p:sp>
      <p:sp>
        <p:nvSpPr>
          <p:cNvPr id="5" name="CasellaDiTesto 6"/>
          <p:cNvSpPr/>
          <p:nvPr/>
        </p:nvSpPr>
        <p:spPr>
          <a:xfrm>
            <a:off x="286920" y="116632"/>
            <a:ext cx="8856720" cy="516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0">
            <a:spAutoFit/>
          </a:bodyPr>
          <a:lstStyle/>
          <a:p>
            <a:pPr marL="0" marR="0" lvl="0" indent="0" algn="ctr" rtl="0" hangingPunct="1">
              <a:lnSpc>
                <a:spcPct val="100000"/>
              </a:lnSpc>
              <a:spcBef>
                <a:spcPts val="0"/>
              </a:spcBef>
              <a:spcAft>
                <a:spcPts val="0"/>
              </a:spcAft>
              <a:buNone/>
              <a:tabLst/>
            </a:pPr>
            <a:r>
              <a:rPr lang="it-IT" sz="2800" b="1" i="0" u="none" strike="noStrike" kern="1200" spc="0" dirty="0">
                <a:ln>
                  <a:noFill/>
                </a:ln>
                <a:solidFill>
                  <a:srgbClr val="0066CC"/>
                </a:solidFill>
                <a:ea typeface="Microsoft YaHei" pitchFamily="2"/>
                <a:cs typeface="Arial" panose="020B0604020202020204" pitchFamily="34" charset="0"/>
              </a:rPr>
              <a:t>Pari Opportunità</a:t>
            </a:r>
          </a:p>
        </p:txBody>
      </p:sp>
      <p:pic>
        <p:nvPicPr>
          <p:cNvPr id="6" name="Immagine 10"/>
          <p:cNvPicPr>
            <a:picLocks noChangeAspect="1"/>
          </p:cNvPicPr>
          <p:nvPr/>
        </p:nvPicPr>
        <p:blipFill>
          <a:blip r:embed="rId5">
            <a:lum/>
            <a:alphaModFix/>
          </a:blip>
          <a:srcRect/>
          <a:stretch>
            <a:fillRect/>
          </a:stretch>
        </p:blipFill>
        <p:spPr>
          <a:xfrm>
            <a:off x="6840" y="6292440"/>
            <a:ext cx="2107800" cy="575640"/>
          </a:xfrm>
          <a:prstGeom prst="rect">
            <a:avLst/>
          </a:prstGeom>
          <a:noFill/>
          <a:ln>
            <a:noFill/>
          </a:ln>
        </p:spPr>
      </p:pic>
      <p:sp>
        <p:nvSpPr>
          <p:cNvPr id="7" name="Segnaposto numero diapositiva 2"/>
          <p:cNvSpPr txBox="1">
            <a:spLocks noGrp="1"/>
          </p:cNvSpPr>
          <p:nvPr>
            <p:ph type="sldNum" sz="quarter" idx="4294967295"/>
          </p:nvPr>
        </p:nvSpPr>
        <p:spPr>
          <a:xfrm>
            <a:off x="6553080" y="6356520"/>
            <a:ext cx="2133360" cy="364679"/>
          </a:xfrm>
          <a:prstGeom prst="rect">
            <a:avLst/>
          </a:prstGeom>
          <a:noFill/>
          <a:ln>
            <a:noFill/>
          </a:ln>
        </p:spPr>
        <p:txBody>
          <a:bodyPr wrap="square" lIns="90000" tIns="45000" rIns="90000" bIns="45000" anchor="t" anchorCtr="0"/>
          <a:lstStyle/>
          <a:p>
            <a:pPr lvl="0"/>
            <a:fld id="{C83598D2-FBA8-4BCB-8FD2-3D5D85754ABD}" type="slidenum">
              <a:t>8</a:t>
            </a:fld>
            <a:endParaRPr lang="it-IT" b="1">
              <a:solidFill>
                <a:srgbClr val="000000"/>
              </a:solidFill>
              <a:latin typeface="Calibri" pitchFamily="18"/>
              <a:ea typeface="Arial Unicode MS" pitchFamily="2"/>
              <a:cs typeface="Tahoma" pitchFamily="2"/>
            </a:endParaRPr>
          </a:p>
        </p:txBody>
      </p:sp>
      <p:sp>
        <p:nvSpPr>
          <p:cNvPr id="8" name="Rettangolo arrotondato 8"/>
          <p:cNvSpPr/>
          <p:nvPr/>
        </p:nvSpPr>
        <p:spPr>
          <a:xfrm>
            <a:off x="813600" y="1181520"/>
            <a:ext cx="7704360" cy="93492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6349"/>
          </a:solidFill>
          <a:ln>
            <a:noFill/>
            <a:prstDash val="solid"/>
          </a:ln>
        </p:spPr>
        <p:txBody>
          <a:bodyPr vert="horz" wrap="square" lIns="129600" tIns="129600" rIns="129600" bIns="129600" anchor="ctr" anchorCtr="0" compatLnSpc="0"/>
          <a:lstStyle/>
          <a:p>
            <a:pPr marL="0" marR="0" lvl="0" indent="0" rtl="0" hangingPunct="0">
              <a:lnSpc>
                <a:spcPct val="150000"/>
              </a:lnSpc>
              <a:spcBef>
                <a:spcPts val="0"/>
              </a:spcBef>
              <a:spcAft>
                <a:spcPts val="0"/>
              </a:spcAft>
              <a:buNone/>
              <a:tabLst/>
              <a:defRPr sz="1300"/>
            </a:pPr>
            <a:r>
              <a:rPr lang="it-IT" sz="1600" b="1" i="0" u="none" strike="noStrike" kern="1200" spc="0">
                <a:ln>
                  <a:noFill/>
                </a:ln>
                <a:solidFill>
                  <a:srgbClr val="FFFFFF"/>
                </a:solidFill>
                <a:latin typeface="Arial" pitchFamily="34"/>
                <a:ea typeface="Tahoma" pitchFamily="1"/>
                <a:cs typeface="Arial" pitchFamily="34"/>
              </a:rPr>
              <a:t>Anche sul fronte delle misure relative al rafforzamento della capacità istituzionale e amministrativa vi sono state rilevanti iniziative</a:t>
            </a:r>
          </a:p>
        </p:txBody>
      </p:sp>
      <p:sp>
        <p:nvSpPr>
          <p:cNvPr id="10" name="Rettangolo arrotondato 14"/>
          <p:cNvSpPr/>
          <p:nvPr/>
        </p:nvSpPr>
        <p:spPr>
          <a:xfrm>
            <a:off x="323640" y="2853000"/>
            <a:ext cx="2007360" cy="57024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C06349"/>
          </a:solidFill>
          <a:ln>
            <a:noFill/>
            <a:prstDash val="solid"/>
          </a:ln>
        </p:spPr>
        <p:txBody>
          <a:bodyPr vert="horz" wrap="square" lIns="129600" tIns="129600" rIns="129600" bIns="129600" anchor="ctr" anchorCtr="0" compatLnSpc="0"/>
          <a:lstStyle/>
          <a:p>
            <a:pPr marL="0" marR="0" lvl="0" indent="0" algn="ctr" rtl="0" hangingPunct="0">
              <a:lnSpc>
                <a:spcPct val="90000"/>
              </a:lnSpc>
              <a:spcBef>
                <a:spcPts val="0"/>
              </a:spcBef>
              <a:spcAft>
                <a:spcPts val="629"/>
              </a:spcAft>
              <a:buNone/>
              <a:tabLst/>
            </a:pPr>
            <a:r>
              <a:rPr lang="it-IT" sz="1600" b="1" i="0" u="none" strike="noStrike" kern="1200" spc="0" dirty="0">
                <a:ln>
                  <a:noFill/>
                </a:ln>
                <a:solidFill>
                  <a:srgbClr val="FFFFFF"/>
                </a:solidFill>
                <a:latin typeface="Arial" pitchFamily="34"/>
                <a:ea typeface="Tahoma" pitchFamily="1"/>
                <a:cs typeface="Arial" pitchFamily="34"/>
              </a:rPr>
              <a:t>Azioni</a:t>
            </a:r>
          </a:p>
        </p:txBody>
      </p:sp>
      <p:sp>
        <p:nvSpPr>
          <p:cNvPr id="12" name="Rettangolo 16"/>
          <p:cNvSpPr/>
          <p:nvPr/>
        </p:nvSpPr>
        <p:spPr>
          <a:xfrm>
            <a:off x="2753280" y="2448000"/>
            <a:ext cx="6066720" cy="38444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w="19080">
            <a:solidFill>
              <a:srgbClr val="C06349"/>
            </a:solidFill>
            <a:prstDash val="solid"/>
          </a:ln>
        </p:spPr>
        <p:txBody>
          <a:bodyPr vert="horz" wrap="square" lIns="129600" tIns="129600" rIns="129600" bIns="129600" anchor="ctr" anchorCtr="0" compatLnSpc="0"/>
          <a:lstStyle/>
          <a:p>
            <a:pPr marL="457200" marR="0" lvl="0" indent="-228600" algn="just" rtl="0" hangingPunct="0">
              <a:lnSpc>
                <a:spcPct val="150000"/>
              </a:lnSpc>
              <a:spcBef>
                <a:spcPts val="0"/>
              </a:spcBef>
              <a:spcAft>
                <a:spcPts val="0"/>
              </a:spcAft>
              <a:buSzPct val="45000"/>
              <a:buFont typeface="StarSymbol"/>
              <a:buChar char="●"/>
              <a:tabLst/>
              <a:defRPr sz="1300"/>
            </a:pPr>
            <a:r>
              <a:rPr lang="it-IT" sz="1600" b="0" dirty="0" smtClean="0">
                <a:solidFill>
                  <a:srgbClr val="000000"/>
                </a:solidFill>
                <a:ea typeface="Microsoft YaHei" pitchFamily="2"/>
                <a:cs typeface="Arial" panose="020B0604020202020204" pitchFamily="34" charset="0"/>
              </a:rPr>
              <a:t>F</a:t>
            </a:r>
            <a:r>
              <a:rPr lang="it-IT" sz="1600" b="0" i="0" u="none" strike="noStrike" kern="1200" spc="0" dirty="0" smtClean="0">
                <a:ln>
                  <a:noFill/>
                </a:ln>
                <a:solidFill>
                  <a:srgbClr val="000000"/>
                </a:solidFill>
                <a:ea typeface="Microsoft YaHei" pitchFamily="2"/>
                <a:cs typeface="Arial" panose="020B0604020202020204" pitchFamily="34" charset="0"/>
              </a:rPr>
              <a:t>inalizzate </a:t>
            </a:r>
            <a:r>
              <a:rPr lang="it-IT" sz="1600" b="0" i="0" u="none" strike="noStrike" kern="1200" spc="0" dirty="0">
                <a:ln>
                  <a:noFill/>
                </a:ln>
                <a:solidFill>
                  <a:srgbClr val="000000"/>
                </a:solidFill>
                <a:ea typeface="Microsoft YaHei" pitchFamily="2"/>
                <a:cs typeface="Arial" panose="020B0604020202020204" pitchFamily="34" charset="0"/>
              </a:rPr>
              <a:t>all'occupabilità dei giovani attraverso l'apprendistato</a:t>
            </a:r>
          </a:p>
          <a:p>
            <a:pPr marL="457200" marR="0" lvl="0" indent="-228600" algn="just" rtl="0" hangingPunct="0">
              <a:lnSpc>
                <a:spcPct val="150000"/>
              </a:lnSpc>
              <a:spcBef>
                <a:spcPts val="0"/>
              </a:spcBef>
              <a:spcAft>
                <a:spcPts val="0"/>
              </a:spcAft>
              <a:buSzPct val="45000"/>
              <a:buFont typeface="StarSymbol"/>
              <a:buChar char="●"/>
              <a:tabLst/>
              <a:defRPr sz="1300"/>
            </a:pPr>
            <a:r>
              <a:rPr lang="it-IT" sz="1600" b="0" dirty="0" smtClean="0">
                <a:solidFill>
                  <a:srgbClr val="000000"/>
                </a:solidFill>
                <a:ea typeface="Microsoft YaHei" pitchFamily="2"/>
                <a:cs typeface="Arial" panose="020B0604020202020204" pitchFamily="34" charset="0"/>
              </a:rPr>
              <a:t>R</a:t>
            </a:r>
            <a:r>
              <a:rPr lang="it-IT" sz="1600" b="0" i="0" u="none" strike="noStrike" kern="1200" spc="0" dirty="0" smtClean="0">
                <a:ln>
                  <a:noFill/>
                </a:ln>
                <a:solidFill>
                  <a:srgbClr val="000000"/>
                </a:solidFill>
                <a:ea typeface="Microsoft YaHei" pitchFamily="2"/>
                <a:cs typeface="Arial" panose="020B0604020202020204" pitchFamily="34" charset="0"/>
              </a:rPr>
              <a:t>afforzamento </a:t>
            </a:r>
            <a:r>
              <a:rPr lang="it-IT" sz="1600" b="0" i="0" u="none" strike="noStrike" kern="1200" spc="0" dirty="0">
                <a:ln>
                  <a:noFill/>
                </a:ln>
                <a:solidFill>
                  <a:srgbClr val="000000"/>
                </a:solidFill>
                <a:ea typeface="Microsoft YaHei" pitchFamily="2"/>
                <a:cs typeface="Arial" panose="020B0604020202020204" pitchFamily="34" charset="0"/>
              </a:rPr>
              <a:t>della capacità istituzionale e amministrativa delle autorità pubbliche</a:t>
            </a:r>
          </a:p>
          <a:p>
            <a:pPr marL="457200" marR="0" lvl="0" indent="-228600" algn="just" rtl="0" hangingPunct="0">
              <a:lnSpc>
                <a:spcPct val="150000"/>
              </a:lnSpc>
              <a:spcBef>
                <a:spcPts val="0"/>
              </a:spcBef>
              <a:spcAft>
                <a:spcPts val="0"/>
              </a:spcAft>
              <a:buSzPct val="45000"/>
              <a:buFont typeface="StarSymbol"/>
              <a:buChar char="●"/>
              <a:tabLst/>
              <a:defRPr sz="1300"/>
            </a:pPr>
            <a:r>
              <a:rPr lang="it-IT" sz="1600" b="0" i="0" u="none" strike="noStrike" kern="1200" spc="0" dirty="0" smtClean="0">
                <a:ln>
                  <a:noFill/>
                </a:ln>
                <a:solidFill>
                  <a:srgbClr val="000000"/>
                </a:solidFill>
                <a:ea typeface="Microsoft YaHei" pitchFamily="2"/>
                <a:cs typeface="Arial" panose="020B0604020202020204" pitchFamily="34" charset="0"/>
              </a:rPr>
              <a:t>Stipula </a:t>
            </a:r>
            <a:r>
              <a:rPr lang="it-IT" sz="1600" b="0" i="0" u="none" strike="noStrike" kern="1200" spc="0" dirty="0">
                <a:ln>
                  <a:noFill/>
                </a:ln>
                <a:solidFill>
                  <a:srgbClr val="000000"/>
                </a:solidFill>
                <a:ea typeface="Microsoft YaHei" pitchFamily="2"/>
                <a:cs typeface="Arial" panose="020B0604020202020204" pitchFamily="34" charset="0"/>
              </a:rPr>
              <a:t>di convenzioni </a:t>
            </a:r>
            <a:r>
              <a:rPr lang="it-IT" sz="1600" b="0" i="0" u="none" strike="noStrike" kern="1200" spc="0" dirty="0" smtClean="0">
                <a:ln>
                  <a:noFill/>
                </a:ln>
                <a:solidFill>
                  <a:srgbClr val="000000"/>
                </a:solidFill>
                <a:ea typeface="Microsoft YaHei" pitchFamily="2"/>
                <a:cs typeface="Arial" panose="020B0604020202020204" pitchFamily="34" charset="0"/>
              </a:rPr>
              <a:t>per </a:t>
            </a:r>
            <a:r>
              <a:rPr lang="it-IT" sz="1600" b="0" i="0" u="none" strike="noStrike" kern="1200" spc="0" dirty="0">
                <a:ln>
                  <a:noFill/>
                </a:ln>
                <a:solidFill>
                  <a:srgbClr val="000000"/>
                </a:solidFill>
                <a:ea typeface="Microsoft YaHei" pitchFamily="2"/>
                <a:cs typeface="Arial" panose="020B0604020202020204" pitchFamily="34" charset="0"/>
              </a:rPr>
              <a:t>sostenere la capacità istituzionale e amministrativa</a:t>
            </a:r>
          </a:p>
          <a:p>
            <a:pPr marL="457200" marR="0" lvl="0" indent="-228600" algn="just" rtl="0" hangingPunct="0">
              <a:lnSpc>
                <a:spcPct val="150000"/>
              </a:lnSpc>
              <a:spcBef>
                <a:spcPts val="0"/>
              </a:spcBef>
              <a:spcAft>
                <a:spcPts val="0"/>
              </a:spcAft>
              <a:buSzPct val="45000"/>
              <a:buFont typeface="StarSymbol"/>
              <a:buChar char="●"/>
              <a:tabLst/>
              <a:defRPr sz="1300"/>
            </a:pPr>
            <a:r>
              <a:rPr lang="it-IT" sz="1600" b="0" dirty="0" smtClean="0">
                <a:solidFill>
                  <a:srgbClr val="000000"/>
                </a:solidFill>
                <a:ea typeface="Microsoft YaHei" pitchFamily="2"/>
                <a:cs typeface="Arial" panose="020B0604020202020204" pitchFamily="34" charset="0"/>
              </a:rPr>
              <a:t>P</a:t>
            </a:r>
            <a:r>
              <a:rPr lang="it-IT" sz="1600" b="0" i="0" u="none" strike="noStrike" kern="1200" spc="0" dirty="0" smtClean="0">
                <a:ln>
                  <a:noFill/>
                </a:ln>
                <a:solidFill>
                  <a:srgbClr val="000000"/>
                </a:solidFill>
                <a:ea typeface="Microsoft YaHei" pitchFamily="2"/>
                <a:cs typeface="Arial" panose="020B0604020202020204" pitchFamily="34" charset="0"/>
              </a:rPr>
              <a:t>rosecuzione </a:t>
            </a:r>
            <a:r>
              <a:rPr lang="it-IT" sz="1600" b="0" i="0" u="none" strike="noStrike" kern="1200" spc="0" dirty="0">
                <a:ln>
                  <a:noFill/>
                </a:ln>
                <a:solidFill>
                  <a:srgbClr val="000000"/>
                </a:solidFill>
                <a:ea typeface="Microsoft YaHei" pitchFamily="2"/>
                <a:cs typeface="Arial" panose="020B0604020202020204" pitchFamily="34" charset="0"/>
              </a:rPr>
              <a:t>progetto </a:t>
            </a:r>
            <a:r>
              <a:rPr lang="it-IT" sz="1600" b="0" i="0" u="none" strike="noStrike" kern="1200" spc="0" dirty="0" smtClean="0">
                <a:ln>
                  <a:noFill/>
                </a:ln>
                <a:solidFill>
                  <a:srgbClr val="000000"/>
                </a:solidFill>
                <a:ea typeface="Microsoft YaHei" pitchFamily="2"/>
                <a:cs typeface="Arial" panose="020B0604020202020204" pitchFamily="34" charset="0"/>
              </a:rPr>
              <a:t>per la </a:t>
            </a:r>
            <a:r>
              <a:rPr lang="it-IT" sz="1600" b="0" i="0" u="none" strike="noStrike" kern="1200" spc="0" dirty="0" err="1">
                <a:ln>
                  <a:noFill/>
                </a:ln>
                <a:solidFill>
                  <a:srgbClr val="000000"/>
                </a:solidFill>
                <a:ea typeface="Microsoft YaHei" pitchFamily="2"/>
                <a:cs typeface="Arial" panose="020B0604020202020204" pitchFamily="34" charset="0"/>
              </a:rPr>
              <a:t>capacitazione</a:t>
            </a:r>
            <a:r>
              <a:rPr lang="it-IT" sz="1600" b="0" i="0" u="none" strike="noStrike" kern="1200" spc="0" dirty="0">
                <a:ln>
                  <a:noFill/>
                </a:ln>
                <a:solidFill>
                  <a:srgbClr val="000000"/>
                </a:solidFill>
                <a:ea typeface="Microsoft YaHei" pitchFamily="2"/>
                <a:cs typeface="Arial" panose="020B0604020202020204" pitchFamily="34" charset="0"/>
              </a:rPr>
              <a:t> istituzionale dei Distretti Giudicanti</a:t>
            </a:r>
          </a:p>
          <a:p>
            <a:pPr marL="457200" marR="0" lvl="0" indent="-228600" algn="just" rtl="0" hangingPunct="0">
              <a:lnSpc>
                <a:spcPct val="150000"/>
              </a:lnSpc>
              <a:spcBef>
                <a:spcPts val="0"/>
              </a:spcBef>
              <a:spcAft>
                <a:spcPts val="0"/>
              </a:spcAft>
              <a:buSzPct val="45000"/>
              <a:buFont typeface="StarSymbol"/>
              <a:buChar char="●"/>
              <a:tabLst/>
              <a:defRPr sz="1300"/>
            </a:pPr>
            <a:r>
              <a:rPr lang="it-IT" sz="1600" b="0" dirty="0" smtClean="0">
                <a:solidFill>
                  <a:srgbClr val="000000"/>
                </a:solidFill>
                <a:ea typeface="Microsoft YaHei" pitchFamily="2"/>
                <a:cs typeface="Arial" panose="020B0604020202020204" pitchFamily="34" charset="0"/>
              </a:rPr>
              <a:t>I</a:t>
            </a:r>
            <a:r>
              <a:rPr lang="it-IT" sz="1600" b="0" i="0" u="none" strike="noStrike" kern="1200" spc="0" dirty="0" smtClean="0">
                <a:ln>
                  <a:noFill/>
                </a:ln>
                <a:solidFill>
                  <a:srgbClr val="000000"/>
                </a:solidFill>
                <a:ea typeface="Microsoft YaHei" pitchFamily="2"/>
                <a:cs typeface="Arial" panose="020B0604020202020204" pitchFamily="34" charset="0"/>
              </a:rPr>
              <a:t>mplementazione </a:t>
            </a:r>
            <a:r>
              <a:rPr lang="it-IT" sz="1600" b="0" i="0" u="none" strike="noStrike" kern="1200" spc="0" dirty="0">
                <a:ln>
                  <a:noFill/>
                </a:ln>
                <a:solidFill>
                  <a:srgbClr val="000000"/>
                </a:solidFill>
                <a:ea typeface="Microsoft YaHei" pitchFamily="2"/>
                <a:cs typeface="Arial" panose="020B0604020202020204" pitchFamily="34" charset="0"/>
              </a:rPr>
              <a:t>del sistema di accreditamento degli organismi formativi</a:t>
            </a:r>
          </a:p>
          <a:p>
            <a:pPr marL="457200" marR="0" lvl="0" indent="-228600" algn="just" rtl="0" hangingPunct="0">
              <a:lnSpc>
                <a:spcPct val="150000"/>
              </a:lnSpc>
              <a:spcBef>
                <a:spcPts val="0"/>
              </a:spcBef>
              <a:spcAft>
                <a:spcPts val="0"/>
              </a:spcAft>
              <a:buSzPct val="45000"/>
              <a:buFont typeface="StarSymbol"/>
              <a:buChar char="●"/>
              <a:tabLst/>
              <a:defRPr sz="1300"/>
            </a:pPr>
            <a:r>
              <a:rPr lang="it-IT" sz="1600" b="0" i="0" u="none" strike="noStrike" kern="1200" spc="0" dirty="0">
                <a:ln>
                  <a:noFill/>
                </a:ln>
                <a:solidFill>
                  <a:srgbClr val="000000"/>
                </a:solidFill>
                <a:ea typeface="Microsoft YaHei" pitchFamily="2"/>
                <a:cs typeface="Arial" panose="020B0604020202020204" pitchFamily="34" charset="0"/>
              </a:rPr>
              <a:t>Tirocini formativi presso il Consiglio di Giustizia</a:t>
            </a:r>
          </a:p>
        </p:txBody>
      </p:sp>
      <p:sp>
        <p:nvSpPr>
          <p:cNvPr id="13" name="Freccia a destra 12"/>
          <p:cNvSpPr/>
          <p:nvPr/>
        </p:nvSpPr>
        <p:spPr>
          <a:xfrm>
            <a:off x="2422613" y="299695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4" name="Freccia a destra 13"/>
          <p:cNvSpPr/>
          <p:nvPr/>
        </p:nvSpPr>
        <p:spPr>
          <a:xfrm rot="5400000">
            <a:off x="4149900" y="209744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36875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Pari Opportunità</a:t>
            </a:r>
            <a:endParaRPr lang="it-IT" sz="2800" baseline="-25000" dirty="0">
              <a:solidFill>
                <a:srgbClr val="0066CC"/>
              </a:solidFill>
            </a:endParaRPr>
          </a:p>
        </p:txBody>
      </p:sp>
      <p:sp>
        <p:nvSpPr>
          <p:cNvPr id="12" name="Rettangolo arrotondato 11"/>
          <p:cNvSpPr/>
          <p:nvPr/>
        </p:nvSpPr>
        <p:spPr>
          <a:xfrm>
            <a:off x="755576" y="3644044"/>
            <a:ext cx="7992888" cy="1364412"/>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endParaRPr lang="it-IT" sz="1600" b="0" dirty="0" smtClean="0">
              <a:solidFill>
                <a:prstClr val="black"/>
              </a:solidFill>
              <a:latin typeface="Arial" panose="020B0604020202020204" pitchFamily="34" charset="0"/>
              <a:cs typeface="Arial" panose="020B0604020202020204" pitchFamily="34" charset="0"/>
            </a:endParaRPr>
          </a:p>
        </p:txBody>
      </p:sp>
      <p:sp>
        <p:nvSpPr>
          <p:cNvPr id="23" name="Rettangolo arrotondato 22"/>
          <p:cNvSpPr/>
          <p:nvPr/>
        </p:nvSpPr>
        <p:spPr>
          <a:xfrm>
            <a:off x="880832" y="1268759"/>
            <a:ext cx="4555264" cy="660197"/>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defTabSz="1289050">
              <a:lnSpc>
                <a:spcPct val="90000"/>
              </a:lnSpc>
              <a:spcAft>
                <a:spcPct val="35000"/>
              </a:spcAft>
            </a:pPr>
            <a:r>
              <a:rPr lang="it-IT" sz="1600" kern="0" dirty="0" smtClean="0">
                <a:solidFill>
                  <a:prstClr val="white"/>
                </a:solidFill>
                <a:latin typeface="Arial" panose="020B0604020202020204" pitchFamily="34" charset="0"/>
                <a:ea typeface="Tahoma" panose="020B0604030504040204" pitchFamily="34" charset="0"/>
                <a:cs typeface="Arial" panose="020B0604020202020204" pitchFamily="34" charset="0"/>
              </a:rPr>
              <a:t>Elementi di criticità del PO FSE della Regione Siciliana</a:t>
            </a:r>
            <a:endParaRPr lang="it-IT" sz="1600" kern="0" dirty="0">
              <a:solidFill>
                <a:prstClr val="white"/>
              </a:solidFill>
              <a:latin typeface="Arial" panose="020B0604020202020204" pitchFamily="34" charset="0"/>
              <a:ea typeface="Tahoma" panose="020B0604030504040204" pitchFamily="34" charset="0"/>
              <a:cs typeface="Arial" panose="020B0604020202020204" pitchFamily="34" charset="0"/>
            </a:endParaRPr>
          </a:p>
        </p:txBody>
      </p:sp>
      <p:sp>
        <p:nvSpPr>
          <p:cNvPr id="7169" name="Segnaposto numero diapositiva 7168"/>
          <p:cNvSpPr>
            <a:spLocks noGrp="1"/>
          </p:cNvSpPr>
          <p:nvPr>
            <p:ph type="sldNum" sz="quarter" idx="12"/>
          </p:nvPr>
        </p:nvSpPr>
        <p:spPr/>
        <p:txBody>
          <a:bodyPr/>
          <a:lstStyle/>
          <a:p>
            <a:fld id="{E8A12B40-A0DA-4D1A-A20A-71BF3E74F813}" type="slidenum">
              <a:rPr lang="en-GB" smtClean="0"/>
              <a:pPr/>
              <a:t>9</a:t>
            </a:fld>
            <a:endParaRPr lang="en-GB"/>
          </a:p>
        </p:txBody>
      </p:sp>
      <p:sp>
        <p:nvSpPr>
          <p:cNvPr id="30" name="Rettangolo arrotondato 29"/>
          <p:cNvSpPr/>
          <p:nvPr/>
        </p:nvSpPr>
        <p:spPr>
          <a:xfrm>
            <a:off x="763961" y="1928957"/>
            <a:ext cx="7992888" cy="1067995"/>
          </a:xfrm>
          <a:prstGeom prst="roundRect">
            <a:avLst/>
          </a:prstGeom>
          <a:ln w="19050">
            <a:solidFill>
              <a:srgbClr val="C06349"/>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lvl="0" algn="ctr" hangingPunct="1">
              <a:spcBef>
                <a:spcPts val="0"/>
              </a:spcBef>
              <a:spcAft>
                <a:spcPts val="0"/>
              </a:spcAft>
            </a:pPr>
            <a:r>
              <a:rPr lang="it-IT" sz="1600" b="0" dirty="0">
                <a:solidFill>
                  <a:srgbClr val="000000"/>
                </a:solidFill>
                <a:latin typeface="Arial" pitchFamily="34"/>
                <a:ea typeface="Microsoft YaHei" pitchFamily="2"/>
                <a:cs typeface="Arial" pitchFamily="34"/>
              </a:rPr>
              <a:t>Se è vero che il programma ha realizzato o sta perseguendo obiettivi in tema di inclusione sociale delle fasce svantaggiate, mancano interventi concreti nella direzione della parità di genere</a:t>
            </a:r>
          </a:p>
        </p:txBody>
      </p:sp>
      <p:sp>
        <p:nvSpPr>
          <p:cNvPr id="33" name="Rettangolo arrotondato 32"/>
          <p:cNvSpPr/>
          <p:nvPr/>
        </p:nvSpPr>
        <p:spPr>
          <a:xfrm>
            <a:off x="5650170" y="3212976"/>
            <a:ext cx="3078268" cy="479716"/>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defTabSz="1289050">
              <a:lnSpc>
                <a:spcPct val="90000"/>
              </a:lnSpc>
              <a:spcAft>
                <a:spcPct val="35000"/>
              </a:spcAft>
            </a:pPr>
            <a:r>
              <a:rPr lang="it-IT" sz="1600" kern="0" dirty="0" smtClean="0">
                <a:solidFill>
                  <a:prstClr val="white"/>
                </a:solidFill>
                <a:latin typeface="Arial" panose="020B0604020202020204" pitchFamily="34" charset="0"/>
                <a:ea typeface="Tahoma" panose="020B0604030504040204" pitchFamily="34" charset="0"/>
                <a:cs typeface="Arial" panose="020B0604020202020204" pitchFamily="34" charset="0"/>
              </a:rPr>
              <a:t>Obiettivi da rafforzare</a:t>
            </a:r>
            <a:endParaRPr lang="it-IT" sz="1600" kern="0" dirty="0">
              <a:solidFill>
                <a:prstClr val="white"/>
              </a:solidFill>
              <a:latin typeface="Arial" panose="020B0604020202020204" pitchFamily="34" charset="0"/>
              <a:ea typeface="Tahoma" panose="020B0604030504040204" pitchFamily="34" charset="0"/>
              <a:cs typeface="Arial" panose="020B0604020202020204" pitchFamily="34" charset="0"/>
            </a:endParaRPr>
          </a:p>
        </p:txBody>
      </p:sp>
      <p:sp>
        <p:nvSpPr>
          <p:cNvPr id="34" name="CasellaDiTesto 33"/>
          <p:cNvSpPr txBox="1"/>
          <p:nvPr/>
        </p:nvSpPr>
        <p:spPr>
          <a:xfrm>
            <a:off x="2103089" y="3905681"/>
            <a:ext cx="4629151" cy="307777"/>
          </a:xfrm>
          <a:prstGeom prst="rect">
            <a:avLst/>
          </a:prstGeom>
          <a:noFill/>
        </p:spPr>
        <p:txBody>
          <a:bodyPr wrap="square" rtlCol="0">
            <a:spAutoFit/>
          </a:bodyPr>
          <a:lstStyle/>
          <a:p>
            <a:r>
              <a:rPr lang="it-IT" sz="1400" dirty="0" smtClean="0">
                <a:solidFill>
                  <a:srgbClr val="C06349"/>
                </a:solidFill>
              </a:rPr>
              <a:t>PROMUOVERE L’OCCUPAZIONE DELLE DONNE</a:t>
            </a:r>
            <a:endParaRPr lang="it-IT" sz="1400" b="1" dirty="0">
              <a:solidFill>
                <a:srgbClr val="C06349"/>
              </a:solidFill>
            </a:endParaRPr>
          </a:p>
        </p:txBody>
      </p:sp>
      <p:sp>
        <p:nvSpPr>
          <p:cNvPr id="35" name="CasellaDiTesto 34"/>
          <p:cNvSpPr txBox="1"/>
          <p:nvPr/>
        </p:nvSpPr>
        <p:spPr>
          <a:xfrm>
            <a:off x="2123728" y="4364432"/>
            <a:ext cx="4176464" cy="307777"/>
          </a:xfrm>
          <a:prstGeom prst="rect">
            <a:avLst/>
          </a:prstGeom>
          <a:noFill/>
        </p:spPr>
        <p:txBody>
          <a:bodyPr wrap="square" rtlCol="0">
            <a:spAutoFit/>
          </a:bodyPr>
          <a:lstStyle/>
          <a:p>
            <a:r>
              <a:rPr lang="it-IT" sz="1400" dirty="0" smtClean="0">
                <a:solidFill>
                  <a:srgbClr val="C06349"/>
                </a:solidFill>
              </a:rPr>
              <a:t>GOVERNANCE</a:t>
            </a:r>
            <a:endParaRPr lang="it-IT" sz="1400" b="1" dirty="0">
              <a:solidFill>
                <a:srgbClr val="C06349"/>
              </a:solidFill>
            </a:endParaRPr>
          </a:p>
        </p:txBody>
      </p:sp>
      <p:sp>
        <p:nvSpPr>
          <p:cNvPr id="42" name="Freccia a destra 41"/>
          <p:cNvSpPr/>
          <p:nvPr/>
        </p:nvSpPr>
        <p:spPr>
          <a:xfrm>
            <a:off x="1475656" y="3905681"/>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43" name="Freccia a destra 42"/>
          <p:cNvSpPr/>
          <p:nvPr/>
        </p:nvSpPr>
        <p:spPr>
          <a:xfrm>
            <a:off x="1490230" y="438383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0711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Città">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4923</TotalTime>
  <Words>1114</Words>
  <Application>Microsoft Office PowerPoint</Application>
  <PresentationFormat>Presentazione su schermo (4:3)</PresentationFormat>
  <Paragraphs>116</Paragraphs>
  <Slides>14</Slides>
  <Notes>6</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14</vt:i4>
      </vt:variant>
    </vt:vector>
  </HeadingPairs>
  <TitlesOfParts>
    <vt:vector size="25" baseType="lpstr">
      <vt:lpstr>Microsoft YaHei</vt:lpstr>
      <vt:lpstr>ＭＳ Ｐゴシック</vt:lpstr>
      <vt:lpstr>SimSun</vt:lpstr>
      <vt:lpstr>Arial</vt:lpstr>
      <vt:lpstr>Arial Black</vt:lpstr>
      <vt:lpstr>Arial Unicode MS</vt:lpstr>
      <vt:lpstr>Calibri</vt:lpstr>
      <vt:lpstr>Mangal</vt:lpstr>
      <vt:lpstr>StarSymbol</vt:lpstr>
      <vt:lpstr>Tahoma</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College of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gdoleans</dc:creator>
  <cp:lastModifiedBy>ClesSicilia03</cp:lastModifiedBy>
  <cp:revision>610</cp:revision>
  <dcterms:created xsi:type="dcterms:W3CDTF">2007-03-15T14:10:26Z</dcterms:created>
  <dcterms:modified xsi:type="dcterms:W3CDTF">2019-06-24T14:16:41Z</dcterms:modified>
</cp:coreProperties>
</file>